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70" r:id="rId2"/>
    <p:sldId id="308" r:id="rId3"/>
    <p:sldId id="304" r:id="rId4"/>
    <p:sldId id="303" r:id="rId5"/>
    <p:sldId id="307" r:id="rId6"/>
    <p:sldId id="273" r:id="rId7"/>
    <p:sldId id="274" r:id="rId8"/>
    <p:sldId id="295" r:id="rId9"/>
    <p:sldId id="260" r:id="rId10"/>
    <p:sldId id="306" r:id="rId11"/>
    <p:sldId id="261" r:id="rId12"/>
    <p:sldId id="263" r:id="rId13"/>
    <p:sldId id="264" r:id="rId14"/>
    <p:sldId id="265" r:id="rId15"/>
    <p:sldId id="266" r:id="rId16"/>
    <p:sldId id="267" r:id="rId17"/>
    <p:sldId id="305" r:id="rId18"/>
    <p:sldId id="269" r:id="rId19"/>
  </p:sldIdLst>
  <p:sldSz cx="12192000" cy="6858000"/>
  <p:notesSz cx="7104063" cy="10234613"/>
  <p:embeddedFontLst>
    <p:embeddedFont>
      <p:font typeface="Microsoft YaHei" panose="020B0503020204020204" pitchFamily="34" charset="-122"/>
      <p:regular r:id="rId21"/>
      <p:bold r:id="rId22"/>
    </p:embeddedFont>
    <p:embeddedFont>
      <p:font typeface="Quattrocento Sans" panose="020B05020500000200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x0sOVoBax2L4H1u8bIpBTN9Wl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81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9FB4CE27-C505-DA1D-D51C-881B7454E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B91E3515-AF76-1927-57DA-2AD11ACF63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3C9F1641-0295-5978-EB43-E73C1CCA7A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5650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c668ae431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5" name="Google Shape;135;g10c668ae4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c0d957b23_0_2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gfc0d957b2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c668ae431_0_2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g10c668ae4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c668ae431_0_6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g10c668ae43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4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c668ae431_0_9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g10c668ae43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4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c668ae431_0_12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g10c668ae43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4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6" name="Google Shape;21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702AC154-5227-9754-E60F-9121FCE41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1571CA71-B009-B74A-7E94-65E649F67A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39AA03DF-0E66-52F9-FC91-135D55B104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665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974AB394-C57E-2276-3C9F-F1717505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3132219D-AB4D-A4FA-D719-3EA9B237BF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7D13E73D-176D-78AD-C496-E64FC47B8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134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963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B3764AD0-908D-54AD-9C28-197D423C1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C7221D65-7888-618D-60C2-D44437AE0C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2:notes">
            <a:extLst>
              <a:ext uri="{FF2B5EF4-FFF2-40B4-BE49-F238E27FC236}">
                <a16:creationId xmlns:a16="http://schemas.microsoft.com/office/drawing/2014/main" id="{1E366B6D-AB44-A592-A327-99103A6F2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453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9828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8622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0561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c0d957b23_3_4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99050" rIns="99050" bIns="99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gfc0d957b23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54" name="Google Shape;54;p17"/>
          <p:cNvPicPr preferRelativeResize="0"/>
          <p:nvPr/>
        </p:nvPicPr>
        <p:blipFill rotWithShape="1">
          <a:blip r:embed="rId2">
            <a:alphaModFix/>
          </a:blip>
          <a:srcRect l="83528"/>
          <a:stretch/>
        </p:blipFill>
        <p:spPr>
          <a:xfrm>
            <a:off x="10820037" y="1391104"/>
            <a:ext cx="1371963" cy="309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6.png"/><Relationship Id="rId5" Type="http://schemas.openxmlformats.org/officeDocument/2006/relationships/image" Target="../media/image27.png"/><Relationship Id="rId10" Type="http://schemas.openxmlformats.org/officeDocument/2006/relationships/image" Target="../media/image35.png"/><Relationship Id="rId4" Type="http://schemas.openxmlformats.org/officeDocument/2006/relationships/image" Target="../media/image33.jpg"/><Relationship Id="rId9" Type="http://schemas.openxmlformats.org/officeDocument/2006/relationships/image" Target="../media/image34.png"/><Relationship Id="rId1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24.pn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28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31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39CA456-F35A-0897-1573-47368ADA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6146" y="0"/>
            <a:ext cx="1507066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BFBF00-B989-ABE5-F688-628E2D91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>
            <a:extLst>
              <a:ext uri="{FF2B5EF4-FFF2-40B4-BE49-F238E27FC236}">
                <a16:creationId xmlns:a16="http://schemas.microsoft.com/office/drawing/2014/main" id="{11E67786-5665-104E-F20C-42AD77A1DA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79" r="841"/>
          <a:stretch/>
        </p:blipFill>
        <p:spPr>
          <a:xfrm rot="10800000">
            <a:off x="-1" y="-39010"/>
            <a:ext cx="12191999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3;p2">
            <a:extLst>
              <a:ext uri="{FF2B5EF4-FFF2-40B4-BE49-F238E27FC236}">
                <a16:creationId xmlns:a16="http://schemas.microsoft.com/office/drawing/2014/main" id="{60502EDC-DECF-5F2C-A2ED-5E169D1D834B}"/>
              </a:ext>
            </a:extLst>
          </p:cNvPr>
          <p:cNvSpPr/>
          <p:nvPr/>
        </p:nvSpPr>
        <p:spPr>
          <a:xfrm>
            <a:off x="4438849" y="-149545"/>
            <a:ext cx="2694604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 PROBLEMA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2F43FE5-AB60-9C6B-0894-525B3835E450}"/>
              </a:ext>
            </a:extLst>
          </p:cNvPr>
          <p:cNvSpPr/>
          <p:nvPr/>
        </p:nvSpPr>
        <p:spPr>
          <a:xfrm>
            <a:off x="6093662" y="5417293"/>
            <a:ext cx="1228034" cy="980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AC97A3B2-7428-ED29-AEDD-B52B2CE53F73}"/>
              </a:ext>
            </a:extLst>
          </p:cNvPr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9839F35-760E-39DD-D158-D5AB591C6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  <p:sp>
        <p:nvSpPr>
          <p:cNvPr id="4" name="Google Shape;139;g10c668ae431_0_0">
            <a:extLst>
              <a:ext uri="{FF2B5EF4-FFF2-40B4-BE49-F238E27FC236}">
                <a16:creationId xmlns:a16="http://schemas.microsoft.com/office/drawing/2014/main" id="{E1F247EC-C455-6F6B-0DE5-B0F86EB62213}"/>
              </a:ext>
            </a:extLst>
          </p:cNvPr>
          <p:cNvSpPr/>
          <p:nvPr/>
        </p:nvSpPr>
        <p:spPr>
          <a:xfrm>
            <a:off x="465512" y="858060"/>
            <a:ext cx="11256300" cy="5401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exposição ocupacional à vibração de corpo inteiro em operadores de equipamentos móveis na mineração representa um risco relevante à saúde dos colaboradores da Samarco. Essa exposição prolongada pode causar danos músculo esqueléticos, neurológicos e vasculares, além de gerar passivos trabalhistas, absenteísmo e perda de produtividade. A NR 15 classifica a vibração como condição insalubre quando excede limites de tolerância, exigindo controle rigoroso. De 2018 a 2023, foram registrados 64 afastamentos relacionados a doenças osteomusculares, sendo 6 com mais de 15 dias de afastamento. As avaliações atuais são pontuais e não representam fielmente a realidade diária dos operadores.</a:t>
            </a:r>
            <a:endParaRPr sz="240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00458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10c668ae431_0_0"/>
          <p:cNvPicPr preferRelativeResize="0"/>
          <p:nvPr/>
        </p:nvPicPr>
        <p:blipFill rotWithShape="1">
          <a:blip r:embed="rId3">
            <a:alphaModFix/>
          </a:blip>
          <a:srcRect l="777" r="846"/>
          <a:stretch/>
        </p:blipFill>
        <p:spPr>
          <a:xfrm rot="10800000">
            <a:off x="1" y="-39010"/>
            <a:ext cx="12191997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0c668ae431_0_0"/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0c668ae431_0_0"/>
          <p:cNvSpPr/>
          <p:nvPr/>
        </p:nvSpPr>
        <p:spPr>
          <a:xfrm>
            <a:off x="513300" y="868756"/>
            <a:ext cx="11256300" cy="5401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Integrações do sistema CLOUD IGFTECH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Nosso sistema CLOUD IGFTECH integra-se ao sistema de vibração da empresa parceira </a:t>
            </a:r>
            <a:r>
              <a:rPr lang="pt-BR" sz="20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42WE</a:t>
            </a:r>
            <a:r>
              <a:rPr lang="pt-BR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certificado pela </a:t>
            </a:r>
            <a:r>
              <a:rPr lang="pt-BR" sz="20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NR-15</a:t>
            </a:r>
            <a:r>
              <a:rPr lang="pt-BR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 equipado com processador </a:t>
            </a:r>
            <a:r>
              <a:rPr lang="pt-BR" sz="20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ARM-M7</a:t>
            </a:r>
            <a:r>
              <a:rPr lang="pt-BR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para cálculos avançados e processamento de até </a:t>
            </a:r>
            <a:r>
              <a:rPr lang="pt-BR" sz="20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 eixos simultâneos </a:t>
            </a:r>
            <a:r>
              <a:rPr lang="pt-BR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(3 sensores triaxiais).Além disso, oferecemos integração com nosso sistema de leitores </a:t>
            </a:r>
            <a:r>
              <a:rPr lang="pt-BR" sz="20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RFID</a:t>
            </a:r>
            <a:r>
              <a:rPr lang="pt-BR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que operam nas frequências </a:t>
            </a:r>
            <a:r>
              <a:rPr lang="pt-BR" sz="20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13,7 MHz </a:t>
            </a:r>
            <a:r>
              <a:rPr lang="pt-BR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 </a:t>
            </a:r>
            <a:r>
              <a:rPr lang="pt-BR" sz="20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125 kHz </a:t>
            </a:r>
            <a:r>
              <a:rPr lang="pt-BR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(podendo ser trocados por leitores biométricos), com banco de dados local e capacidade de funcionamento OFFLINE. Esses leitores podem prover conectividade via Wi-Fi ou LoRa, garantindo flexibilidade nos pontos de recepção de dados.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05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 </a:t>
            </a:r>
            <a:r>
              <a:rPr lang="pt-BR" sz="105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sistema de vibração proposto  </a:t>
            </a:r>
            <a:r>
              <a:rPr lang="pt-BR" sz="105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atende normas nacionais e internacionais como: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05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NHO 09: 2013 - Avaliação da exposição ocupacional a vibrações de corpo inteiro.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05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NHO 10:2013 - Avaliação da exposição ocupacional a vibrações em mãos e braços.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05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NR 15 (Anexo 8) - Atividades e operações insalubres – Vibrações.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05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ISO-8041-1:2017 - Resposta humana a vibrações – Instrumentação para medições.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05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ISO-2631 -1:1997- Avaliação da exposição humana a vibração de corpo inteiro.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05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 ISO-5349 -1:2001- Medição e avaliação da exposição humana a vibração transmitida as mãos.</a:t>
            </a:r>
            <a:endParaRPr sz="105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g10c668ae431_0_0"/>
          <p:cNvSpPr/>
          <p:nvPr/>
        </p:nvSpPr>
        <p:spPr>
          <a:xfrm>
            <a:off x="3564674" y="-135902"/>
            <a:ext cx="5062649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SOLUÇÃO PROPOSTA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5D4128E-D433-67BE-D136-2F541E8D9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fc0d957b23_0_25"/>
          <p:cNvPicPr preferRelativeResize="0"/>
          <p:nvPr/>
        </p:nvPicPr>
        <p:blipFill rotWithShape="1">
          <a:blip r:embed="rId3">
            <a:alphaModFix/>
          </a:blip>
          <a:srcRect l="777" r="846"/>
          <a:stretch/>
        </p:blipFill>
        <p:spPr>
          <a:xfrm rot="10800000">
            <a:off x="1" y="-39010"/>
            <a:ext cx="12191997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fc0d957b23_0_25"/>
          <p:cNvSpPr/>
          <p:nvPr/>
        </p:nvSpPr>
        <p:spPr>
          <a:xfrm>
            <a:off x="4877570" y="-125044"/>
            <a:ext cx="2427544" cy="71987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SOLUÇÃO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fc0d957b23_0_25"/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79BF6B5-AC12-78B4-7B2F-FED46AAD9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0" y="4880778"/>
            <a:ext cx="1557180" cy="129635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020AA52-0EC5-B342-3B3C-89D8C2671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762" y="4476285"/>
            <a:ext cx="498260" cy="301438"/>
          </a:xfrm>
          <a:prstGeom prst="rect">
            <a:avLst/>
          </a:prstGeom>
        </p:spPr>
      </p:pic>
      <p:pic>
        <p:nvPicPr>
          <p:cNvPr id="14" name="Imagem 17">
            <a:extLst>
              <a:ext uri="{FF2B5EF4-FFF2-40B4-BE49-F238E27FC236}">
                <a16:creationId xmlns:a16="http://schemas.microsoft.com/office/drawing/2014/main" id="{469EA6F2-8E22-9E25-CAA1-B2B24DF15C3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884928" y="4640616"/>
            <a:ext cx="420186" cy="25514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7" name="Conector de Seta Reta 25">
            <a:extLst>
              <a:ext uri="{FF2B5EF4-FFF2-40B4-BE49-F238E27FC236}">
                <a16:creationId xmlns:a16="http://schemas.microsoft.com/office/drawing/2014/main" id="{B5C1EA86-3484-1648-67BE-B0FBEC255F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13863" y="83326"/>
            <a:ext cx="318140" cy="3722334"/>
          </a:xfrm>
          <a:prstGeom prst="bentConnector2">
            <a:avLst/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sp>
        <p:nvSpPr>
          <p:cNvPr id="18" name="CaixaDeTexto 56">
            <a:extLst>
              <a:ext uri="{FF2B5EF4-FFF2-40B4-BE49-F238E27FC236}">
                <a16:creationId xmlns:a16="http://schemas.microsoft.com/office/drawing/2014/main" id="{9152D712-E31F-81AD-91E6-60A3A652B3A1}"/>
              </a:ext>
            </a:extLst>
          </p:cNvPr>
          <p:cNvSpPr/>
          <p:nvPr/>
        </p:nvSpPr>
        <p:spPr>
          <a:xfrm>
            <a:off x="3694973" y="1511392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sp>
        <p:nvSpPr>
          <p:cNvPr id="19" name="CaixaDeTexto 56">
            <a:extLst>
              <a:ext uri="{FF2B5EF4-FFF2-40B4-BE49-F238E27FC236}">
                <a16:creationId xmlns:a16="http://schemas.microsoft.com/office/drawing/2014/main" id="{9096E0EF-FF4A-5895-0FB3-02B1A8E9EEC5}"/>
              </a:ext>
            </a:extLst>
          </p:cNvPr>
          <p:cNvSpPr/>
          <p:nvPr/>
        </p:nvSpPr>
        <p:spPr>
          <a:xfrm>
            <a:off x="6898642" y="3362422"/>
            <a:ext cx="2523357" cy="73976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1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Transmissões de dados em locais de cobertura (postos de abastecimento, embarque e desembarque de operadores, etc...)</a:t>
            </a:r>
            <a:endParaRPr lang="pt-BR" sz="11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A71F011-C647-E6A8-5694-91ABFC76F1D4}"/>
              </a:ext>
            </a:extLst>
          </p:cNvPr>
          <p:cNvGrpSpPr/>
          <p:nvPr/>
        </p:nvGrpSpPr>
        <p:grpSpPr>
          <a:xfrm>
            <a:off x="5869576" y="1120416"/>
            <a:ext cx="1445126" cy="1232630"/>
            <a:chOff x="6643342" y="1464880"/>
            <a:chExt cx="1789511" cy="1526376"/>
          </a:xfrm>
        </p:grpSpPr>
        <p:pic>
          <p:nvPicPr>
            <p:cNvPr id="21" name="Imagem 45">
              <a:extLst>
                <a:ext uri="{FF2B5EF4-FFF2-40B4-BE49-F238E27FC236}">
                  <a16:creationId xmlns:a16="http://schemas.microsoft.com/office/drawing/2014/main" id="{B822B63C-6931-763D-93A2-50C8472B2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6643342" y="1547160"/>
              <a:ext cx="606548" cy="49580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2B0972CA-07CC-D792-97B3-D25E84B53F2D}"/>
                </a:ext>
              </a:extLst>
            </p:cNvPr>
            <p:cNvGrpSpPr/>
            <p:nvPr/>
          </p:nvGrpSpPr>
          <p:grpSpPr>
            <a:xfrm>
              <a:off x="7336608" y="1464880"/>
              <a:ext cx="1096245" cy="1526376"/>
              <a:chOff x="8658578" y="862340"/>
              <a:chExt cx="1354600" cy="2049895"/>
            </a:xfrm>
          </p:grpSpPr>
          <p:sp>
            <p:nvSpPr>
              <p:cNvPr id="23" name="CaixaDeTexto 58">
                <a:extLst>
                  <a:ext uri="{FF2B5EF4-FFF2-40B4-BE49-F238E27FC236}">
                    <a16:creationId xmlns:a16="http://schemas.microsoft.com/office/drawing/2014/main" id="{3B96F134-6D82-8AAE-1280-B97304EEDE40}"/>
                  </a:ext>
                </a:extLst>
              </p:cNvPr>
              <p:cNvSpPr/>
              <p:nvPr/>
            </p:nvSpPr>
            <p:spPr>
              <a:xfrm>
                <a:off x="8733726" y="2173776"/>
                <a:ext cx="1142972" cy="7384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noFill/>
              <a:ln cap="flat">
                <a:noFill/>
                <a:prstDash val="solid"/>
              </a:ln>
            </p:spPr>
            <p:txBody>
              <a:bodyPr vert="horz" wrap="square" lIns="90004" tIns="44997" rIns="90004" bIns="44997" anchor="t" anchorCtr="1" compatLnSpc="0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Arial Narrow" pitchFamily="34"/>
                  </a:defRPr>
                </a:pPr>
                <a:r>
                  <a:rPr lang="pt-BR" sz="1200" i="0" u="none" strike="noStrike" kern="1200" cap="none" spc="0" baseline="0" dirty="0">
                    <a:solidFill>
                      <a:srgbClr val="000000"/>
                    </a:solidFill>
                    <a:uFillTx/>
                    <a:ea typeface="Microsoft YaHei" pitchFamily="2"/>
                    <a:cs typeface="Lucida Sans" pitchFamily="2"/>
                  </a:rPr>
                  <a:t>CLOUD AWS S3</a:t>
                </a:r>
              </a:p>
            </p:txBody>
          </p:sp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4090412A-6A74-6424-975E-7396C6F5A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8578" y="862340"/>
                <a:ext cx="1354600" cy="1354600"/>
              </a:xfrm>
              <a:prstGeom prst="rect">
                <a:avLst/>
              </a:prstGeom>
            </p:spPr>
          </p:pic>
        </p:grp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A2A4E070-2A9F-3F82-F1FE-7556CF555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177" y="2073945"/>
            <a:ext cx="498260" cy="301438"/>
          </a:xfrm>
          <a:prstGeom prst="rect">
            <a:avLst/>
          </a:prstGeom>
        </p:spPr>
      </p:pic>
      <p:pic>
        <p:nvPicPr>
          <p:cNvPr id="30" name="Imagem 17">
            <a:extLst>
              <a:ext uri="{FF2B5EF4-FFF2-40B4-BE49-F238E27FC236}">
                <a16:creationId xmlns:a16="http://schemas.microsoft.com/office/drawing/2014/main" id="{67E383E6-3DB4-90EF-6D24-9B267EA720C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847606" y="2231233"/>
            <a:ext cx="420186" cy="2551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Imagem 46">
            <a:extLst>
              <a:ext uri="{FF2B5EF4-FFF2-40B4-BE49-F238E27FC236}">
                <a16:creationId xmlns:a16="http://schemas.microsoft.com/office/drawing/2014/main" id="{ACE6B66F-1D05-2CFC-549C-BBCF9A912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2345">
            <a:off x="7263133" y="4495396"/>
            <a:ext cx="441178" cy="3309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3" name="Imagem 46">
            <a:extLst>
              <a:ext uri="{FF2B5EF4-FFF2-40B4-BE49-F238E27FC236}">
                <a16:creationId xmlns:a16="http://schemas.microsoft.com/office/drawing/2014/main" id="{06673B3C-F1F9-9EB3-F06F-9A67DBD358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459079">
            <a:off x="9406086" y="2686524"/>
            <a:ext cx="456097" cy="34218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34" name="Conector de Seta Reta 25">
            <a:extLst>
              <a:ext uri="{FF2B5EF4-FFF2-40B4-BE49-F238E27FC236}">
                <a16:creationId xmlns:a16="http://schemas.microsoft.com/office/drawing/2014/main" id="{0D284840-77A9-1838-04B9-3760F8C4041E}"/>
              </a:ext>
            </a:extLst>
          </p:cNvPr>
          <p:cNvCxnSpPr>
            <a:cxnSpLocks/>
          </p:cNvCxnSpPr>
          <p:nvPr/>
        </p:nvCxnSpPr>
        <p:spPr>
          <a:xfrm rot="10800000">
            <a:off x="7236864" y="1778238"/>
            <a:ext cx="3133957" cy="1361118"/>
          </a:xfrm>
          <a:prstGeom prst="bentConnector3">
            <a:avLst>
              <a:gd name="adj1" fmla="val 2830"/>
            </a:avLst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sp>
        <p:nvSpPr>
          <p:cNvPr id="38" name="CaixaDeTexto 56">
            <a:extLst>
              <a:ext uri="{FF2B5EF4-FFF2-40B4-BE49-F238E27FC236}">
                <a16:creationId xmlns:a16="http://schemas.microsoft.com/office/drawing/2014/main" id="{CC1FFA23-681B-2A74-5DB1-8D77A0FBC77B}"/>
              </a:ext>
            </a:extLst>
          </p:cNvPr>
          <p:cNvSpPr/>
          <p:nvPr/>
        </p:nvSpPr>
        <p:spPr>
          <a:xfrm>
            <a:off x="8182965" y="1506678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sp>
        <p:nvSpPr>
          <p:cNvPr id="39" name="CaixaDeTexto 56">
            <a:extLst>
              <a:ext uri="{FF2B5EF4-FFF2-40B4-BE49-F238E27FC236}">
                <a16:creationId xmlns:a16="http://schemas.microsoft.com/office/drawing/2014/main" id="{5AF3A039-EFFF-7945-D933-7D21C7688E8A}"/>
              </a:ext>
            </a:extLst>
          </p:cNvPr>
          <p:cNvSpPr/>
          <p:nvPr/>
        </p:nvSpPr>
        <p:spPr>
          <a:xfrm>
            <a:off x="9798131" y="3787430"/>
            <a:ext cx="939322" cy="32670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8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Acess Point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8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Ou LoRa WAN</a:t>
            </a:r>
            <a:endParaRPr lang="pt-BR" sz="8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pic>
        <p:nvPicPr>
          <p:cNvPr id="28" name="Google Shape;96;gd2bc2f389f_0_0">
            <a:extLst>
              <a:ext uri="{FF2B5EF4-FFF2-40B4-BE49-F238E27FC236}">
                <a16:creationId xmlns:a16="http://schemas.microsoft.com/office/drawing/2014/main" id="{A886C5D1-7EE2-C2DD-34FF-A1B6FDC43D7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rcRect l="15831" t="6014" r="49236" b="13741"/>
          <a:stretch/>
        </p:blipFill>
        <p:spPr>
          <a:xfrm>
            <a:off x="9829801" y="2481335"/>
            <a:ext cx="800100" cy="137922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CaixaDeTexto 56">
            <a:extLst>
              <a:ext uri="{FF2B5EF4-FFF2-40B4-BE49-F238E27FC236}">
                <a16:creationId xmlns:a16="http://schemas.microsoft.com/office/drawing/2014/main" id="{DD34219A-14C2-1EBC-427C-42DAC53A658B}"/>
              </a:ext>
            </a:extLst>
          </p:cNvPr>
          <p:cNvSpPr/>
          <p:nvPr/>
        </p:nvSpPr>
        <p:spPr>
          <a:xfrm>
            <a:off x="6217920" y="6104197"/>
            <a:ext cx="1417319" cy="20879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8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Leitor RFID ou biométrico</a:t>
            </a:r>
            <a:endParaRPr lang="pt-BR" sz="8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F560E338-7159-087F-E73B-DA7E1DA1E8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038" y="2088875"/>
            <a:ext cx="3833768" cy="192515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ffectLst/>
        </p:spPr>
      </p:pic>
      <p:sp>
        <p:nvSpPr>
          <p:cNvPr id="47" name="CaixaDeTexto 56">
            <a:extLst>
              <a:ext uri="{FF2B5EF4-FFF2-40B4-BE49-F238E27FC236}">
                <a16:creationId xmlns:a16="http://schemas.microsoft.com/office/drawing/2014/main" id="{1F2C5DE7-3687-2E7A-9165-6D8597B3EE08}"/>
              </a:ext>
            </a:extLst>
          </p:cNvPr>
          <p:cNvSpPr/>
          <p:nvPr/>
        </p:nvSpPr>
        <p:spPr>
          <a:xfrm>
            <a:off x="4020022" y="6045238"/>
            <a:ext cx="1417319" cy="32670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8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Medidor Vibração Corpo Humano </a:t>
            </a:r>
            <a:r>
              <a:rPr lang="pt-BR" sz="800" i="0" u="none" strike="noStrike" kern="0" cap="none" spc="0" baseline="0" dirty="0" err="1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Vmb</a:t>
            </a:r>
            <a:r>
              <a:rPr lang="pt-BR" sz="8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 </a:t>
            </a:r>
            <a:r>
              <a:rPr lang="pt-BR" sz="800" i="0" u="none" strike="noStrike" kern="0" cap="none" spc="0" baseline="0" dirty="0" err="1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Vci</a:t>
            </a:r>
            <a:endParaRPr lang="pt-BR" sz="8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sp>
        <p:nvSpPr>
          <p:cNvPr id="48" name="Google Shape;155;p3">
            <a:extLst>
              <a:ext uri="{FF2B5EF4-FFF2-40B4-BE49-F238E27FC236}">
                <a16:creationId xmlns:a16="http://schemas.microsoft.com/office/drawing/2014/main" id="{5D5D1D07-19BD-1B24-5646-FC08A380A84D}"/>
              </a:ext>
            </a:extLst>
          </p:cNvPr>
          <p:cNvSpPr/>
          <p:nvPr/>
        </p:nvSpPr>
        <p:spPr>
          <a:xfrm>
            <a:off x="5517076" y="5487539"/>
            <a:ext cx="352500" cy="3672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8E4C5920-0B3A-6BA9-E730-7ACAE3F1EA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9339" y="4758174"/>
            <a:ext cx="1060636" cy="1287064"/>
          </a:xfrm>
          <a:prstGeom prst="rect">
            <a:avLst/>
          </a:prstGeom>
        </p:spPr>
      </p:pic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D693CDD4-AE25-41A9-5CD1-CF82059E17CE}"/>
              </a:ext>
            </a:extLst>
          </p:cNvPr>
          <p:cNvGrpSpPr/>
          <p:nvPr/>
        </p:nvGrpSpPr>
        <p:grpSpPr>
          <a:xfrm>
            <a:off x="1032790" y="4553022"/>
            <a:ext cx="3654993" cy="1745965"/>
            <a:chOff x="545110" y="4553022"/>
            <a:chExt cx="3654993" cy="1745965"/>
          </a:xfrm>
        </p:grpSpPr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853D06B9-D668-B28E-2C85-1ED879D54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4337" t="19320" r="29137" b="25724"/>
            <a:stretch/>
          </p:blipFill>
          <p:spPr>
            <a:xfrm>
              <a:off x="545110" y="4553022"/>
              <a:ext cx="2614604" cy="1346024"/>
            </a:xfrm>
            <a:prstGeom prst="rect">
              <a:avLst/>
            </a:prstGeom>
          </p:spPr>
        </p:pic>
        <p:cxnSp>
          <p:nvCxnSpPr>
            <p:cNvPr id="51" name="Conector de Seta Reta 25">
              <a:extLst>
                <a:ext uri="{FF2B5EF4-FFF2-40B4-BE49-F238E27FC236}">
                  <a16:creationId xmlns:a16="http://schemas.microsoft.com/office/drawing/2014/main" id="{2F479A31-4507-6526-68EE-B34FEBBDC1EB}"/>
                </a:ext>
              </a:extLst>
            </p:cNvPr>
            <p:cNvCxnSpPr>
              <a:cxnSpLocks/>
              <a:stCxn id="56" idx="4"/>
            </p:cNvCxnSpPr>
            <p:nvPr/>
          </p:nvCxnSpPr>
          <p:spPr>
            <a:xfrm rot="5400000" flipH="1" flipV="1">
              <a:off x="3001509" y="4698962"/>
              <a:ext cx="126989" cy="1969344"/>
            </a:xfrm>
            <a:prstGeom prst="bentConnector4">
              <a:avLst>
                <a:gd name="adj1" fmla="val -180016"/>
                <a:gd name="adj2" fmla="val 53609"/>
              </a:avLst>
            </a:prstGeom>
            <a:noFill/>
            <a:ln w="31683" cap="flat">
              <a:solidFill>
                <a:srgbClr val="000000"/>
              </a:solidFill>
              <a:prstDash val="solid"/>
              <a:miter/>
              <a:headEnd type="none"/>
              <a:tailEnd type="oval"/>
            </a:ln>
          </p:spPr>
        </p:cxn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C06B437B-8CDA-E145-D45D-127A882E7DC5}"/>
                </a:ext>
              </a:extLst>
            </p:cNvPr>
            <p:cNvSpPr/>
            <p:nvPr/>
          </p:nvSpPr>
          <p:spPr>
            <a:xfrm>
              <a:off x="1938191" y="5674195"/>
              <a:ext cx="284282" cy="7293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CaixaDeTexto 56">
              <a:extLst>
                <a:ext uri="{FF2B5EF4-FFF2-40B4-BE49-F238E27FC236}">
                  <a16:creationId xmlns:a16="http://schemas.microsoft.com/office/drawing/2014/main" id="{7547981B-47DD-2408-AFB0-2513A151DE18}"/>
                </a:ext>
              </a:extLst>
            </p:cNvPr>
            <p:cNvSpPr/>
            <p:nvPr/>
          </p:nvSpPr>
          <p:spPr>
            <a:xfrm>
              <a:off x="1550012" y="5972280"/>
              <a:ext cx="1060637" cy="32670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1" compatLnSpc="0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666666"/>
                  </a:solidFill>
                  <a:uFillTx/>
                  <a:latin typeface="Arial Narrow" pitchFamily="34"/>
                </a:defRPr>
              </a:pPr>
              <a:r>
                <a:rPr lang="pt-BR" sz="800" i="0" u="none" strike="noStrike" kern="0" cap="none" spc="0" baseline="0" dirty="0">
                  <a:solidFill>
                    <a:srgbClr val="666666"/>
                  </a:solidFill>
                  <a:uFillTx/>
                  <a:latin typeface="+mj-lt"/>
                  <a:ea typeface="Microsoft YaHei" pitchFamily="2"/>
                  <a:cs typeface="Lucida Sans" pitchFamily="2"/>
                </a:rPr>
                <a:t>Sensor de 3 eixos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666666"/>
                  </a:solidFill>
                  <a:uFillTx/>
                  <a:latin typeface="Arial Narrow" pitchFamily="34"/>
                </a:defRPr>
              </a:pPr>
              <a:r>
                <a:rPr lang="pt-BR" sz="800" i="0" u="none" strike="noStrike" kern="0" cap="none" spc="0" baseline="0" dirty="0">
                  <a:solidFill>
                    <a:srgbClr val="666666"/>
                  </a:solidFill>
                  <a:uFillTx/>
                  <a:latin typeface="+mj-lt"/>
                  <a:ea typeface="Microsoft YaHei" pitchFamily="2"/>
                  <a:cs typeface="Lucida Sans" pitchFamily="2"/>
                </a:rPr>
                <a:t>No Banco</a:t>
              </a:r>
              <a:endParaRPr lang="pt-BR" sz="800" i="0" u="none" strike="noStrike" kern="120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8333B761-351A-139F-91EE-BE825E229613}"/>
                </a:ext>
              </a:extLst>
            </p:cNvPr>
            <p:cNvSpPr/>
            <p:nvPr/>
          </p:nvSpPr>
          <p:spPr>
            <a:xfrm rot="10800000">
              <a:off x="3139467" y="5153100"/>
              <a:ext cx="284282" cy="7293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8" name="Conector de Seta Reta 25">
              <a:extLst>
                <a:ext uri="{FF2B5EF4-FFF2-40B4-BE49-F238E27FC236}">
                  <a16:creationId xmlns:a16="http://schemas.microsoft.com/office/drawing/2014/main" id="{4A3CF88C-2794-3AD9-EC60-BAAA95DDDA27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rot="16200000" flipH="1">
              <a:off x="3666165" y="4841477"/>
              <a:ext cx="131917" cy="901030"/>
            </a:xfrm>
            <a:prstGeom prst="bentConnector2">
              <a:avLst/>
            </a:prstGeom>
            <a:noFill/>
            <a:ln w="31683" cap="flat">
              <a:solidFill>
                <a:srgbClr val="000000"/>
              </a:solidFill>
              <a:prstDash val="solid"/>
              <a:miter/>
              <a:headEnd type="none"/>
              <a:tailEnd type="oval"/>
            </a:ln>
          </p:spPr>
        </p:cxnSp>
        <p:sp>
          <p:nvSpPr>
            <p:cNvPr id="62" name="CaixaDeTexto 56">
              <a:extLst>
                <a:ext uri="{FF2B5EF4-FFF2-40B4-BE49-F238E27FC236}">
                  <a16:creationId xmlns:a16="http://schemas.microsoft.com/office/drawing/2014/main" id="{D5AE7104-3DC2-F2B6-297C-C4627254B878}"/>
                </a:ext>
              </a:extLst>
            </p:cNvPr>
            <p:cNvSpPr/>
            <p:nvPr/>
          </p:nvSpPr>
          <p:spPr>
            <a:xfrm>
              <a:off x="3139466" y="4840367"/>
              <a:ext cx="1060637" cy="32670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1" compatLnSpc="0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666666"/>
                  </a:solidFill>
                  <a:uFillTx/>
                  <a:latin typeface="Arial Narrow" pitchFamily="34"/>
                </a:defRPr>
              </a:pPr>
              <a:r>
                <a:rPr lang="pt-BR" sz="800" i="0" u="none" strike="noStrike" kern="0" cap="none" spc="0" baseline="0" dirty="0">
                  <a:solidFill>
                    <a:srgbClr val="666666"/>
                  </a:solidFill>
                  <a:uFillTx/>
                  <a:latin typeface="+mj-lt"/>
                  <a:ea typeface="Microsoft YaHei" pitchFamily="2"/>
                  <a:cs typeface="Lucida Sans" pitchFamily="2"/>
                </a:rPr>
                <a:t>Sensor de 3 eixos 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666666"/>
                  </a:solidFill>
                  <a:uFillTx/>
                  <a:latin typeface="Arial Narrow" pitchFamily="34"/>
                </a:defRPr>
              </a:pPr>
              <a:r>
                <a:rPr lang="pt-BR" sz="800" dirty="0">
                  <a:solidFill>
                    <a:srgbClr val="666666"/>
                  </a:solidFill>
                  <a:latin typeface="+mj-lt"/>
                  <a:ea typeface="Microsoft YaHei" pitchFamily="2"/>
                  <a:cs typeface="Lucida Sans" pitchFamily="2"/>
                </a:rPr>
                <a:t>No Painel</a:t>
              </a:r>
              <a:endParaRPr lang="pt-BR" sz="800" i="0" u="none" strike="noStrike" kern="120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endParaRPr>
            </a:p>
          </p:txBody>
        </p:sp>
      </p:grpSp>
      <p:pic>
        <p:nvPicPr>
          <p:cNvPr id="140" name="Imagem 139">
            <a:extLst>
              <a:ext uri="{FF2B5EF4-FFF2-40B4-BE49-F238E27FC236}">
                <a16:creationId xmlns:a16="http://schemas.microsoft.com/office/drawing/2014/main" id="{E5EBF498-A5A0-76DE-F9A2-DA05243D5CB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10c668ae431_0_24"/>
          <p:cNvPicPr preferRelativeResize="0"/>
          <p:nvPr/>
        </p:nvPicPr>
        <p:blipFill rotWithShape="1">
          <a:blip r:embed="rId3">
            <a:alphaModFix/>
          </a:blip>
          <a:srcRect l="777" r="846"/>
          <a:stretch/>
        </p:blipFill>
        <p:spPr>
          <a:xfrm rot="10800000">
            <a:off x="1" y="-39010"/>
            <a:ext cx="12191997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0c668ae431_0_24"/>
          <p:cNvSpPr/>
          <p:nvPr/>
        </p:nvSpPr>
        <p:spPr>
          <a:xfrm>
            <a:off x="2731940" y="0"/>
            <a:ext cx="6570300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BENEFÍCIOS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0c668ae431_0_24"/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0c668ae431_0_24"/>
          <p:cNvSpPr/>
          <p:nvPr/>
        </p:nvSpPr>
        <p:spPr>
          <a:xfrm>
            <a:off x="388940" y="709958"/>
            <a:ext cx="11256300" cy="554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Integração com sistema de captura de vibração</a:t>
            </a:r>
          </a:p>
          <a:p>
            <a:pPr marL="4318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Atende a todos os requisitos normativos e técnicos necessários.</a:t>
            </a:r>
          </a:p>
          <a:p>
            <a:pPr marL="4318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Pode utilizar a infraestrutura </a:t>
            </a:r>
            <a:r>
              <a:rPr lang="pt-BR" sz="22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Wi-Fi já existente</a:t>
            </a: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sendo necessária apenas a criação de uma </a:t>
            </a:r>
            <a:r>
              <a:rPr lang="pt-BR" sz="22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VLAN dedicada </a:t>
            </a: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 o nosso sistema que roda em </a:t>
            </a:r>
            <a:r>
              <a:rPr lang="pt-BR" sz="22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AWS S3</a:t>
            </a: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</a:p>
          <a:p>
            <a:pPr marL="4318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Controle de acesso de operadores com até </a:t>
            </a:r>
            <a:r>
              <a:rPr lang="pt-BR" sz="22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 certificados (NR, etc.) </a:t>
            </a: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 </a:t>
            </a:r>
            <a:r>
              <a:rPr lang="pt-BR" sz="22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certificado exclusivo de acesso</a:t>
            </a: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</a:p>
          <a:p>
            <a:pPr marL="4318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Dashboards personalizados </a:t>
            </a: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 monitoramento em tempo real e geração de relatórios.</a:t>
            </a:r>
          </a:p>
          <a:p>
            <a:pPr marL="4318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Baixo custo de manutenção</a:t>
            </a: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utilizando equipamentos e peças de fácil aquisição no mercado nacional.</a:t>
            </a:r>
          </a:p>
          <a:p>
            <a:pPr marL="4318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Possibilidade de desenvolvimento de um </a:t>
            </a:r>
            <a:r>
              <a:rPr lang="pt-BR" sz="22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produto final customizado </a:t>
            </a: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 aplicações em </a:t>
            </a:r>
            <a:r>
              <a:rPr lang="pt-BR" sz="22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veículos pesados</a:t>
            </a:r>
            <a:r>
              <a:rPr lang="pt-BR" sz="2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200"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390B8C3-1BB1-6A3A-5D48-755B70512C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0c668ae431_0_61"/>
          <p:cNvPicPr preferRelativeResize="0"/>
          <p:nvPr/>
        </p:nvPicPr>
        <p:blipFill rotWithShape="1">
          <a:blip r:embed="rId3">
            <a:alphaModFix/>
          </a:blip>
          <a:srcRect l="777" r="846"/>
          <a:stretch/>
        </p:blipFill>
        <p:spPr>
          <a:xfrm rot="10800000">
            <a:off x="1" y="-39010"/>
            <a:ext cx="12191997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0c668ae431_0_61"/>
          <p:cNvSpPr/>
          <p:nvPr/>
        </p:nvSpPr>
        <p:spPr>
          <a:xfrm>
            <a:off x="2731940" y="0"/>
            <a:ext cx="6570300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CRONOGRAMA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0c668ae431_0_61"/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10c668ae431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629" y="6358273"/>
            <a:ext cx="806442" cy="499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g10c668ae431_0_61"/>
          <p:cNvGrpSpPr/>
          <p:nvPr/>
        </p:nvGrpSpPr>
        <p:grpSpPr>
          <a:xfrm>
            <a:off x="2214550" y="640800"/>
            <a:ext cx="7762875" cy="5681863"/>
            <a:chOff x="2214550" y="640800"/>
            <a:chExt cx="7762875" cy="5681863"/>
          </a:xfrm>
        </p:grpSpPr>
        <p:pic>
          <p:nvPicPr>
            <p:cNvPr id="190" name="Google Shape;190;g10c668ae431_0_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9325" y="640800"/>
              <a:ext cx="7753350" cy="145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g10c668ae431_0_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9325" y="2089275"/>
              <a:ext cx="7753350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g10c668ae431_0_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28850" y="3520175"/>
              <a:ext cx="7734300" cy="139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g10c668ae431_0_6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14550" y="4979638"/>
              <a:ext cx="7762875" cy="1343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0c668ae431_0_91"/>
          <p:cNvPicPr preferRelativeResize="0"/>
          <p:nvPr/>
        </p:nvPicPr>
        <p:blipFill rotWithShape="1">
          <a:blip r:embed="rId3">
            <a:alphaModFix/>
          </a:blip>
          <a:srcRect l="777" r="846"/>
          <a:stretch/>
        </p:blipFill>
        <p:spPr>
          <a:xfrm rot="10800000">
            <a:off x="1" y="-39010"/>
            <a:ext cx="12191997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0c668ae431_0_91"/>
          <p:cNvSpPr/>
          <p:nvPr/>
        </p:nvSpPr>
        <p:spPr>
          <a:xfrm>
            <a:off x="2731940" y="0"/>
            <a:ext cx="6570300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CRONOGRAMA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0c668ae431_0_91"/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10c668ae431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629" y="6358273"/>
            <a:ext cx="806442" cy="499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g10c668ae431_0_91"/>
          <p:cNvGrpSpPr/>
          <p:nvPr/>
        </p:nvGrpSpPr>
        <p:grpSpPr>
          <a:xfrm>
            <a:off x="2224088" y="837188"/>
            <a:ext cx="7743825" cy="5393100"/>
            <a:chOff x="2224088" y="888975"/>
            <a:chExt cx="7743825" cy="5393100"/>
          </a:xfrm>
        </p:grpSpPr>
        <p:pic>
          <p:nvPicPr>
            <p:cNvPr id="203" name="Google Shape;203;g10c668ae431_0_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33613" y="888975"/>
              <a:ext cx="7724775" cy="139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g10c668ae431_0_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24088" y="2256300"/>
              <a:ext cx="7743825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g10c668ae431_0_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24088" y="3721850"/>
              <a:ext cx="7743825" cy="141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g10c668ae431_0_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33613" y="5217275"/>
              <a:ext cx="7724776" cy="1064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0c668ae431_0_121"/>
          <p:cNvPicPr preferRelativeResize="0"/>
          <p:nvPr/>
        </p:nvPicPr>
        <p:blipFill rotWithShape="1">
          <a:blip r:embed="rId3">
            <a:alphaModFix/>
          </a:blip>
          <a:srcRect l="777" r="846"/>
          <a:stretch/>
        </p:blipFill>
        <p:spPr>
          <a:xfrm rot="10800000">
            <a:off x="1" y="-39010"/>
            <a:ext cx="12191997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0c668ae431_0_121"/>
          <p:cNvSpPr/>
          <p:nvPr/>
        </p:nvSpPr>
        <p:spPr>
          <a:xfrm>
            <a:off x="2731940" y="0"/>
            <a:ext cx="6570300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ORÇAMENTO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0c668ae431_0_121"/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10c668ae431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629" y="6358273"/>
            <a:ext cx="806442" cy="4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0c668ae431_0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900" y="915550"/>
            <a:ext cx="6470958" cy="5275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0c668ae431_0_121"/>
          <p:cNvSpPr txBox="1"/>
          <p:nvPr/>
        </p:nvSpPr>
        <p:spPr>
          <a:xfrm>
            <a:off x="7923025" y="4347450"/>
            <a:ext cx="3782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Estamos compartilhando os riscos com o mineradora madrinha, uma vez que iremos assumir os custos  de parte do desenvolvimento  e dos equipamento no valor de R$ 50.555,00.</a:t>
            </a:r>
            <a:endParaRPr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7" name="Google Shape;217;g10c668ae431_0_121"/>
          <p:cNvGrpSpPr/>
          <p:nvPr/>
        </p:nvGrpSpPr>
        <p:grpSpPr>
          <a:xfrm>
            <a:off x="7801650" y="1482750"/>
            <a:ext cx="4234502" cy="2745650"/>
            <a:chOff x="7791700" y="1025225"/>
            <a:chExt cx="4234502" cy="2745650"/>
          </a:xfrm>
        </p:grpSpPr>
        <p:pic>
          <p:nvPicPr>
            <p:cNvPr id="218" name="Google Shape;218;g10c668ae431_0_121"/>
            <p:cNvPicPr preferRelativeResize="0"/>
            <p:nvPr/>
          </p:nvPicPr>
          <p:blipFill rotWithShape="1">
            <a:blip r:embed="rId6">
              <a:alphaModFix/>
            </a:blip>
            <a:srcRect t="4177"/>
            <a:stretch/>
          </p:blipFill>
          <p:spPr>
            <a:xfrm>
              <a:off x="8659950" y="1025225"/>
              <a:ext cx="2368250" cy="27456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6000000" algn="bl" rotWithShape="0">
                <a:schemeClr val="accent3">
                  <a:alpha val="30000"/>
                </a:schemeClr>
              </a:outerShdw>
            </a:effectLst>
          </p:spPr>
        </p:pic>
        <p:pic>
          <p:nvPicPr>
            <p:cNvPr id="219" name="Google Shape;219;g10c668ae431_0_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91700" y="1378071"/>
              <a:ext cx="806450" cy="499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g10c668ae431_0_1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061848" y="1370663"/>
              <a:ext cx="964354" cy="499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>
            <a:off x="6233392" y="2550250"/>
            <a:ext cx="2356500" cy="42792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Leandro Luiz do Espirito Santo -</a:t>
            </a:r>
            <a:r>
              <a:rPr lang="pt-BR" sz="14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Engenheiro de Telecomunicações Sênior com 17 anos de experiência. Inventor, ponto</a:t>
            </a:r>
            <a:r>
              <a:rPr lang="pt-BR" sz="14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central de comunicação responsável pela criação e desenvolvimento dos protótipos, fiscalizando os testes e validações dos produtos. Sólidos conhecimento em eletrônica , programação em </a:t>
            </a:r>
            <a:r>
              <a:rPr lang="pt-BR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pt-BR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c++, </a:t>
            </a:r>
            <a:r>
              <a:rPr lang="pt-BR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r>
              <a:rPr lang="pt-BR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 Banco de dados SQL.</a:t>
            </a:r>
            <a:endParaRPr sz="2300" b="0" i="0" u="none" strike="noStrike" cap="none" dirty="0">
              <a:solidFill>
                <a:srgbClr val="7F7F7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l="6212" t="18723" r="4745"/>
          <a:stretch/>
        </p:blipFill>
        <p:spPr>
          <a:xfrm>
            <a:off x="6447442" y="795650"/>
            <a:ext cx="1830300" cy="1670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grpSp>
        <p:nvGrpSpPr>
          <p:cNvPr id="220" name="Google Shape;220;p27"/>
          <p:cNvGrpSpPr/>
          <p:nvPr/>
        </p:nvGrpSpPr>
        <p:grpSpPr>
          <a:xfrm>
            <a:off x="3649242" y="796325"/>
            <a:ext cx="2576400" cy="5056500"/>
            <a:chOff x="2698525" y="844900"/>
            <a:chExt cx="2576400" cy="5056500"/>
          </a:xfrm>
        </p:grpSpPr>
        <p:sp>
          <p:nvSpPr>
            <p:cNvPr id="221" name="Google Shape;221;p27"/>
            <p:cNvSpPr/>
            <p:nvPr/>
          </p:nvSpPr>
          <p:spPr>
            <a:xfrm>
              <a:off x="2698525" y="2591800"/>
              <a:ext cx="2576400" cy="33096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098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400" b="1" i="0" u="none" strike="noStrike" cap="none" dirty="0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Igor Guimarães </a:t>
              </a:r>
              <a:r>
                <a:rPr lang="pt-BR" sz="1400" b="1" i="0" u="none" strike="noStrike" cap="none" dirty="0" err="1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Fantini</a:t>
              </a:r>
              <a:r>
                <a:rPr lang="pt-BR" sz="1400" b="1" i="0" u="none" strike="noStrike" cap="none" dirty="0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 - </a:t>
              </a:r>
              <a:r>
                <a:rPr lang="pt-BR" sz="1400" b="0" i="0" u="none" strike="noStrike" cap="none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Profissional com 27 anos de experiência nas áreas de engenharia Elétrica e Segurança do trabalho, MBA em gestão de negócios. Empreendendo desde de 2004, gerenciamento de projetos de pequeno, médio e grande porte em multinacionais. Responsável  por gerenciar os recursos e operações gerais, finanças, monitorar o fluxo de caixa, planejamento financeiro, além de controlar metas e objetivos.</a:t>
              </a:r>
              <a:endParaRPr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22" name="Google Shape;222;p27"/>
            <p:cNvPicPr preferRelativeResize="0"/>
            <p:nvPr/>
          </p:nvPicPr>
          <p:blipFill rotWithShape="1">
            <a:blip r:embed="rId4">
              <a:alphaModFix/>
            </a:blip>
            <a:srcRect l="27019" t="3508" r="27893" b="41519"/>
            <a:stretch/>
          </p:blipFill>
          <p:spPr>
            <a:xfrm>
              <a:off x="3096625" y="844900"/>
              <a:ext cx="1780200" cy="16278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 cmpd="sng">
              <a:solidFill>
                <a:srgbClr val="EAEAEA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reflection stA="33000" endPos="28000" dist="5000" dir="5400000" sy="-100000" algn="bl" rotWithShape="0"/>
            </a:effectLst>
          </p:spPr>
        </p:pic>
      </p:grpSp>
      <p:sp>
        <p:nvSpPr>
          <p:cNvPr id="223" name="Google Shape;223;p27"/>
          <p:cNvSpPr/>
          <p:nvPr/>
        </p:nvSpPr>
        <p:spPr>
          <a:xfrm>
            <a:off x="8594667" y="2541013"/>
            <a:ext cx="2417400" cy="33096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Arthur Carlos de Faria </a:t>
            </a:r>
            <a:r>
              <a:rPr lang="pt-BR" sz="14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pt-BR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Engenharia de Controle e Automação pelo IFMG. Técnico em Automação Industrial.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Conhecimentos avançados  em programação em </a:t>
            </a:r>
            <a:r>
              <a:rPr lang="pt-BR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pt-BR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c++, </a:t>
            </a:r>
            <a:r>
              <a:rPr lang="pt-BR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r>
              <a:rPr lang="pt-BR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 eletrônica. Atuo no desenvolvimento de hardware e firmware das impressoras 3D, kits robóticos e protótipos.</a:t>
            </a:r>
            <a:endParaRPr sz="2400" b="0" i="0" u="none" strike="noStrike" cap="none" dirty="0">
              <a:solidFill>
                <a:srgbClr val="7F7F7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5">
            <a:alphaModFix/>
          </a:blip>
          <a:srcRect l="13508" t="1242" r="23100"/>
          <a:stretch/>
        </p:blipFill>
        <p:spPr>
          <a:xfrm>
            <a:off x="8897272" y="795650"/>
            <a:ext cx="1830300" cy="1627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fadeDir="5400012" sy="-100000" algn="bl" rotWithShape="0"/>
          </a:effectLst>
        </p:spPr>
      </p:pic>
      <p:pic>
        <p:nvPicPr>
          <p:cNvPr id="225" name="Google Shape;225;p27"/>
          <p:cNvPicPr preferRelativeResize="0"/>
          <p:nvPr/>
        </p:nvPicPr>
        <p:blipFill rotWithShape="1">
          <a:blip r:embed="rId6">
            <a:alphaModFix/>
          </a:blip>
          <a:srcRect l="779" r="841"/>
          <a:stretch/>
        </p:blipFill>
        <p:spPr>
          <a:xfrm rot="10800000">
            <a:off x="6" y="-47520"/>
            <a:ext cx="12191997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/>
          <p:nvPr/>
        </p:nvSpPr>
        <p:spPr>
          <a:xfrm>
            <a:off x="4466433" y="-170248"/>
            <a:ext cx="3989504" cy="67561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EQUIPE PRINCIPAL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1116392" y="2625075"/>
            <a:ext cx="2525100" cy="42792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pt-BR" sz="14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nderson Guimarães - </a:t>
            </a:r>
            <a:r>
              <a:rPr lang="pt-BR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Economista, pós graduação em “ gestão de custos e controladoria” e “engenharia de custos e orçamentos”. Atua no ramo de mineração a mais de 12 anos. Responsável por controle financeiro/orçamentário, planejamento de obras, elaboração de orçamentos, elaboração e análise de indicadores.</a:t>
            </a:r>
            <a:endParaRPr sz="14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1552" y="795650"/>
            <a:ext cx="1523659" cy="1763950"/>
          </a:xfrm>
          <a:prstGeom prst="rect">
            <a:avLst/>
          </a:prstGeom>
          <a:noFill/>
          <a:ln w="76200" cap="sq" cmpd="sng">
            <a:solidFill>
              <a:srgbClr val="EAEAEA"/>
            </a:solidFill>
            <a:prstDash val="solid"/>
            <a:miter lim="8000"/>
            <a:headEnd type="none" w="sm" len="sm"/>
            <a:tailEnd type="none" w="sm" len="sm"/>
          </a:ln>
          <a:effectLst>
            <a:reflection stA="33000" endPos="28000" dist="5000" dir="5400000" fadeDir="5400012" sy="-100000" algn="bl" rotWithShape="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98366071-3053-7EFD-7602-F48587F26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4" name="Google Shape;244;p28"/>
          <p:cNvSpPr/>
          <p:nvPr/>
        </p:nvSpPr>
        <p:spPr>
          <a:xfrm>
            <a:off x="426573" y="972341"/>
            <a:ext cx="10708800" cy="43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-673167" y="4408362"/>
            <a:ext cx="4668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89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Igor Fantini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89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(31)  </a:t>
            </a:r>
            <a:r>
              <a:rPr lang="pt-BR" dirty="0">
                <a:solidFill>
                  <a:schemeClr val="bg1"/>
                </a:solidFill>
              </a:rPr>
              <a:t>9992-6910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89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engenharia@igfengenharia.com.br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89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igfengenharia.com.br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C4D9B7F-C1FD-6DAA-DB6F-F188B8FFB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400" y="2635250"/>
            <a:ext cx="27432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29018E2B-51BF-8E6B-590B-8B30BAF76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>
            <a:extLst>
              <a:ext uri="{FF2B5EF4-FFF2-40B4-BE49-F238E27FC236}">
                <a16:creationId xmlns:a16="http://schemas.microsoft.com/office/drawing/2014/main" id="{1E31333D-B5B4-03B8-A320-1EE269A54C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79" r="841"/>
          <a:stretch/>
        </p:blipFill>
        <p:spPr>
          <a:xfrm rot="10800000">
            <a:off x="-1" y="-39010"/>
            <a:ext cx="12191999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3;p2">
            <a:extLst>
              <a:ext uri="{FF2B5EF4-FFF2-40B4-BE49-F238E27FC236}">
                <a16:creationId xmlns:a16="http://schemas.microsoft.com/office/drawing/2014/main" id="{5C86CEFB-0270-8F48-9484-6D85B6C41DF1}"/>
              </a:ext>
            </a:extLst>
          </p:cNvPr>
          <p:cNvSpPr/>
          <p:nvPr/>
        </p:nvSpPr>
        <p:spPr>
          <a:xfrm>
            <a:off x="0" y="-149545"/>
            <a:ext cx="12191998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dirty="0"/>
              <a:t>BREAF IGFTECH – Conectando dados e eficiência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C5F250A-2042-B039-5967-17A464F858EC}"/>
              </a:ext>
            </a:extLst>
          </p:cNvPr>
          <p:cNvSpPr/>
          <p:nvPr/>
        </p:nvSpPr>
        <p:spPr>
          <a:xfrm>
            <a:off x="6093662" y="5417293"/>
            <a:ext cx="1228034" cy="980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04606BDD-AC72-441A-A39B-0E65A34485D1}"/>
              </a:ext>
            </a:extLst>
          </p:cNvPr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962981-0FE8-54DA-91BD-2DAAF4023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  <p:sp>
        <p:nvSpPr>
          <p:cNvPr id="4" name="Google Shape;139;g10c668ae431_0_0">
            <a:extLst>
              <a:ext uri="{FF2B5EF4-FFF2-40B4-BE49-F238E27FC236}">
                <a16:creationId xmlns:a16="http://schemas.microsoft.com/office/drawing/2014/main" id="{9534C914-0417-6BB2-F2DE-4A797D4EAF9A}"/>
              </a:ext>
            </a:extLst>
          </p:cNvPr>
          <p:cNvSpPr/>
          <p:nvPr/>
        </p:nvSpPr>
        <p:spPr>
          <a:xfrm>
            <a:off x="465512" y="858060"/>
            <a:ext cx="11256300" cy="5401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35596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BAB04A2B-BF75-8287-F1B5-5C9D47AF2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e Segurança Controle Simultaneidade Cs-d Weg">
            <a:extLst>
              <a:ext uri="{FF2B5EF4-FFF2-40B4-BE49-F238E27FC236}">
                <a16:creationId xmlns:a16="http://schemas.microsoft.com/office/drawing/2014/main" id="{BC4CFE96-711D-9B34-4C1C-76D0504E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2961" y="2950874"/>
            <a:ext cx="1953842" cy="19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Google Shape;101;p2">
            <a:extLst>
              <a:ext uri="{FF2B5EF4-FFF2-40B4-BE49-F238E27FC236}">
                <a16:creationId xmlns:a16="http://schemas.microsoft.com/office/drawing/2014/main" id="{C628779C-BE4E-3611-544A-7E12279400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79" r="841"/>
          <a:stretch/>
        </p:blipFill>
        <p:spPr>
          <a:xfrm rot="10800000">
            <a:off x="-1" y="-39010"/>
            <a:ext cx="12191999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7EA95DBF-B823-C3A9-6CEF-10D2F935CE74}"/>
              </a:ext>
            </a:extLst>
          </p:cNvPr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>
            <a:extLst>
              <a:ext uri="{FF2B5EF4-FFF2-40B4-BE49-F238E27FC236}">
                <a16:creationId xmlns:a16="http://schemas.microsoft.com/office/drawing/2014/main" id="{6F2F7D6F-AA39-5452-CC7A-E1A92646FCC1}"/>
              </a:ext>
            </a:extLst>
          </p:cNvPr>
          <p:cNvSpPr/>
          <p:nvPr/>
        </p:nvSpPr>
        <p:spPr>
          <a:xfrm>
            <a:off x="1011671" y="897880"/>
            <a:ext cx="10184051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pt-BR" sz="2100" b="1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6376F3D-CB16-9133-92EE-4A00D36C48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  <p:sp>
        <p:nvSpPr>
          <p:cNvPr id="37" name="CaixaDeTexto 56">
            <a:extLst>
              <a:ext uri="{FF2B5EF4-FFF2-40B4-BE49-F238E27FC236}">
                <a16:creationId xmlns:a16="http://schemas.microsoft.com/office/drawing/2014/main" id="{E5DAD4C1-C12C-C964-E110-8BCFCA802CA8}"/>
              </a:ext>
            </a:extLst>
          </p:cNvPr>
          <p:cNvSpPr/>
          <p:nvPr/>
        </p:nvSpPr>
        <p:spPr>
          <a:xfrm>
            <a:off x="1294567" y="4915813"/>
            <a:ext cx="3688368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Display de 2.4 e sistema com  acionamento  duplo (NR12)</a:t>
            </a:r>
          </a:p>
        </p:txBody>
      </p:sp>
      <p:pic>
        <p:nvPicPr>
          <p:cNvPr id="56" name="Imagem 17">
            <a:extLst>
              <a:ext uri="{FF2B5EF4-FFF2-40B4-BE49-F238E27FC236}">
                <a16:creationId xmlns:a16="http://schemas.microsoft.com/office/drawing/2014/main" id="{8A26D365-8468-701D-9CB3-EB23685EF15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591816" y="2576216"/>
            <a:ext cx="457223" cy="2776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135441D-00DE-C720-8743-46FD79704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463" y="2191156"/>
            <a:ext cx="457223" cy="342784"/>
          </a:xfrm>
          <a:prstGeom prst="rect">
            <a:avLst/>
          </a:prstGeom>
        </p:spPr>
      </p:pic>
      <p:pic>
        <p:nvPicPr>
          <p:cNvPr id="43" name="Imagem 45">
            <a:extLst>
              <a:ext uri="{FF2B5EF4-FFF2-40B4-BE49-F238E27FC236}">
                <a16:creationId xmlns:a16="http://schemas.microsoft.com/office/drawing/2014/main" id="{CB9E57CD-74AA-4474-811D-7753C22C054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744776" y="1616363"/>
            <a:ext cx="808754" cy="66109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4" name="Conector de Seta Reta 25">
            <a:extLst>
              <a:ext uri="{FF2B5EF4-FFF2-40B4-BE49-F238E27FC236}">
                <a16:creationId xmlns:a16="http://schemas.microsoft.com/office/drawing/2014/main" id="{819C916F-4FD8-B400-199A-E8AE7072A9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66820" y="1013100"/>
            <a:ext cx="619883" cy="2511334"/>
          </a:xfrm>
          <a:prstGeom prst="bentConnector2">
            <a:avLst/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cxnSp>
        <p:nvCxnSpPr>
          <p:cNvPr id="45" name="Conector de Seta Reta 25">
            <a:extLst>
              <a:ext uri="{FF2B5EF4-FFF2-40B4-BE49-F238E27FC236}">
                <a16:creationId xmlns:a16="http://schemas.microsoft.com/office/drawing/2014/main" id="{8D4A8850-C7B9-998F-C5DE-30CD1369AE7D}"/>
              </a:ext>
            </a:extLst>
          </p:cNvPr>
          <p:cNvCxnSpPr>
            <a:cxnSpLocks/>
          </p:cNvCxnSpPr>
          <p:nvPr/>
        </p:nvCxnSpPr>
        <p:spPr>
          <a:xfrm>
            <a:off x="6529281" y="1951440"/>
            <a:ext cx="919763" cy="713"/>
          </a:xfrm>
          <a:prstGeom prst="bentConnector3">
            <a:avLst>
              <a:gd name="adj1" fmla="val 50000"/>
            </a:avLst>
          </a:prstGeom>
          <a:noFill/>
          <a:ln w="31683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03828F8D-3C5C-D7B9-BB20-586EA4390AA0}"/>
              </a:ext>
            </a:extLst>
          </p:cNvPr>
          <p:cNvGrpSpPr/>
          <p:nvPr/>
        </p:nvGrpSpPr>
        <p:grpSpPr>
          <a:xfrm>
            <a:off x="7338035" y="1139982"/>
            <a:ext cx="1096245" cy="1394717"/>
            <a:chOff x="8658578" y="862340"/>
            <a:chExt cx="1354600" cy="1873079"/>
          </a:xfrm>
        </p:grpSpPr>
        <p:sp>
          <p:nvSpPr>
            <p:cNvPr id="54" name="CaixaDeTexto 58">
              <a:extLst>
                <a:ext uri="{FF2B5EF4-FFF2-40B4-BE49-F238E27FC236}">
                  <a16:creationId xmlns:a16="http://schemas.microsoft.com/office/drawing/2014/main" id="{E1D2ECFF-E30B-542D-6D49-6234EDDF68E0}"/>
                </a:ext>
              </a:extLst>
            </p:cNvPr>
            <p:cNvSpPr/>
            <p:nvPr/>
          </p:nvSpPr>
          <p:spPr>
            <a:xfrm>
              <a:off x="8733726" y="2173776"/>
              <a:ext cx="1142972" cy="56164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1" compatLnSpc="0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  <a:latin typeface="Arial Narrow" pitchFamily="34"/>
                </a:defRPr>
              </a:pPr>
              <a:r>
                <a:rPr lang="pt-BR" sz="1600" i="0" u="none" strike="noStrike" kern="1200" cap="none" spc="0" baseline="0" dirty="0">
                  <a:solidFill>
                    <a:srgbClr val="000000"/>
                  </a:solidFill>
                  <a:uFillTx/>
                  <a:ea typeface="Microsoft YaHei" pitchFamily="2"/>
                  <a:cs typeface="Lucida Sans" pitchFamily="2"/>
                </a:rPr>
                <a:t>CLOUD AWS S3</a:t>
              </a:r>
            </a:p>
          </p:txBody>
        </p:sp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B12FC830-C4F6-DCB2-30B7-AD311A577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58578" y="862340"/>
              <a:ext cx="1354600" cy="1354600"/>
            </a:xfrm>
            <a:prstGeom prst="rect">
              <a:avLst/>
            </a:prstGeom>
          </p:spPr>
        </p:pic>
      </p:grpSp>
      <p:sp>
        <p:nvSpPr>
          <p:cNvPr id="62" name="Google Shape;107;p2">
            <a:extLst>
              <a:ext uri="{FF2B5EF4-FFF2-40B4-BE49-F238E27FC236}">
                <a16:creationId xmlns:a16="http://schemas.microsoft.com/office/drawing/2014/main" id="{3B3563A2-FD1E-EE22-5E10-9E4A08691CB8}"/>
              </a:ext>
            </a:extLst>
          </p:cNvPr>
          <p:cNvSpPr/>
          <p:nvPr/>
        </p:nvSpPr>
        <p:spPr>
          <a:xfrm>
            <a:off x="822025" y="680602"/>
            <a:ext cx="10547946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1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GESTÃO DE BLOQUEIOS DE SEGURANÇA EM EQUIPAMENTOS INDUSTRIAIS - EB01</a:t>
            </a:r>
          </a:p>
        </p:txBody>
      </p:sp>
      <p:sp>
        <p:nvSpPr>
          <p:cNvPr id="3" name="Google Shape;103;p2">
            <a:extLst>
              <a:ext uri="{FF2B5EF4-FFF2-40B4-BE49-F238E27FC236}">
                <a16:creationId xmlns:a16="http://schemas.microsoft.com/office/drawing/2014/main" id="{43034FF8-EA91-D719-1D9C-0D549D37AB7C}"/>
              </a:ext>
            </a:extLst>
          </p:cNvPr>
          <p:cNvSpPr/>
          <p:nvPr/>
        </p:nvSpPr>
        <p:spPr>
          <a:xfrm>
            <a:off x="4239596" y="-148578"/>
            <a:ext cx="4025122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SOLUÇÕES IGFTECH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CaixaDeTexto 56">
            <a:extLst>
              <a:ext uri="{FF2B5EF4-FFF2-40B4-BE49-F238E27FC236}">
                <a16:creationId xmlns:a16="http://schemas.microsoft.com/office/drawing/2014/main" id="{2D9D64EA-5EB3-419B-0710-D835326AF787}"/>
              </a:ext>
            </a:extLst>
          </p:cNvPr>
          <p:cNvSpPr/>
          <p:nvPr/>
        </p:nvSpPr>
        <p:spPr>
          <a:xfrm>
            <a:off x="8684012" y="5386510"/>
            <a:ext cx="2523470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Sistema homologado pela AMS </a:t>
            </a:r>
          </a:p>
        </p:txBody>
      </p:sp>
      <p:sp>
        <p:nvSpPr>
          <p:cNvPr id="9" name="CaixaDeTexto 56">
            <a:extLst>
              <a:ext uri="{FF2B5EF4-FFF2-40B4-BE49-F238E27FC236}">
                <a16:creationId xmlns:a16="http://schemas.microsoft.com/office/drawing/2014/main" id="{1719A97A-2D6C-C365-97EF-68DC77885E93}"/>
              </a:ext>
            </a:extLst>
          </p:cNvPr>
          <p:cNvSpPr/>
          <p:nvPr/>
        </p:nvSpPr>
        <p:spPr>
          <a:xfrm>
            <a:off x="4014270" y="1704383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2898BC-9EB4-904B-3EFE-2390C2B0C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5767" y="3162074"/>
            <a:ext cx="3806434" cy="215749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ffectLst/>
        </p:spPr>
      </p:pic>
      <p:cxnSp>
        <p:nvCxnSpPr>
          <p:cNvPr id="10" name="Conector de Seta Reta 25">
            <a:extLst>
              <a:ext uri="{FF2B5EF4-FFF2-40B4-BE49-F238E27FC236}">
                <a16:creationId xmlns:a16="http://schemas.microsoft.com/office/drawing/2014/main" id="{7733280D-F539-83F5-631C-7FA6B4430211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8593694" y="1756783"/>
            <a:ext cx="1169295" cy="1641287"/>
          </a:xfrm>
          <a:prstGeom prst="bentConnector2">
            <a:avLst/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sp>
        <p:nvSpPr>
          <p:cNvPr id="15" name="CaixaDeTexto 56">
            <a:extLst>
              <a:ext uri="{FF2B5EF4-FFF2-40B4-BE49-F238E27FC236}">
                <a16:creationId xmlns:a16="http://schemas.microsoft.com/office/drawing/2014/main" id="{E9ECC1CC-7CCA-73DD-4B91-E291403D32AD}"/>
              </a:ext>
            </a:extLst>
          </p:cNvPr>
          <p:cNvSpPr/>
          <p:nvPr/>
        </p:nvSpPr>
        <p:spPr>
          <a:xfrm>
            <a:off x="8684012" y="1731393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C6035D3B-56CE-048C-C27F-B73A0EDF2C6F}"/>
              </a:ext>
            </a:extLst>
          </p:cNvPr>
          <p:cNvGrpSpPr/>
          <p:nvPr/>
        </p:nvGrpSpPr>
        <p:grpSpPr>
          <a:xfrm>
            <a:off x="2816789" y="5224438"/>
            <a:ext cx="2575806" cy="1160988"/>
            <a:chOff x="4059138" y="5022138"/>
            <a:chExt cx="2575806" cy="1160988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8132E8CF-448E-AA81-E75F-C044BBFD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5106554" y="5022138"/>
              <a:ext cx="1528390" cy="1160988"/>
            </a:xfrm>
            <a:prstGeom prst="rect">
              <a:avLst/>
            </a:prstGeom>
          </p:spPr>
        </p:pic>
        <p:sp>
          <p:nvSpPr>
            <p:cNvPr id="38" name="CaixaDeTexto 56">
              <a:extLst>
                <a:ext uri="{FF2B5EF4-FFF2-40B4-BE49-F238E27FC236}">
                  <a16:creationId xmlns:a16="http://schemas.microsoft.com/office/drawing/2014/main" id="{E6CAD318-44AE-FFEC-7367-B516CA649CF5}"/>
                </a:ext>
              </a:extLst>
            </p:cNvPr>
            <p:cNvSpPr/>
            <p:nvPr/>
          </p:nvSpPr>
          <p:spPr>
            <a:xfrm>
              <a:off x="4059138" y="5656812"/>
              <a:ext cx="1800519" cy="46661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1" compatLnSpc="0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666666"/>
                  </a:solidFill>
                  <a:uFillTx/>
                  <a:latin typeface="Arial Narrow" pitchFamily="34"/>
                </a:defRPr>
              </a:pPr>
              <a:r>
                <a:rPr lang="pt-BR" sz="1200" i="0" u="none" strike="noStrike" kern="1200" cap="none" spc="0" baseline="0" dirty="0">
                  <a:solidFill>
                    <a:srgbClr val="666666"/>
                  </a:solidFill>
                  <a:uFillTx/>
                  <a:latin typeface="+mj-lt"/>
                  <a:ea typeface="Microsoft YaHei" pitchFamily="2"/>
                  <a:cs typeface="Lucida Sans" pitchFamily="2"/>
                </a:rPr>
                <a:t>Leitor de crachás RFID 13.7Mhz ou 125Khz</a:t>
              </a: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EBFFF023-8E9E-A145-71AC-0C733E632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510" y="5118329"/>
              <a:ext cx="450152" cy="331812"/>
            </a:xfrm>
            <a:prstGeom prst="rect">
              <a:avLst/>
            </a:prstGeom>
          </p:spPr>
        </p:pic>
      </p:grpSp>
      <p:sp>
        <p:nvSpPr>
          <p:cNvPr id="58" name="CaixaDeTexto 56">
            <a:extLst>
              <a:ext uri="{FF2B5EF4-FFF2-40B4-BE49-F238E27FC236}">
                <a16:creationId xmlns:a16="http://schemas.microsoft.com/office/drawing/2014/main" id="{C81DEB38-9160-6C89-96F1-380814BE0F7B}"/>
              </a:ext>
            </a:extLst>
          </p:cNvPr>
          <p:cNvSpPr/>
          <p:nvPr/>
        </p:nvSpPr>
        <p:spPr>
          <a:xfrm>
            <a:off x="5211365" y="4680464"/>
            <a:ext cx="2388967" cy="46661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Relê de segurança conforme requisitos da NR12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A1869079-F901-13D6-D68E-A6EB3D1A46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12372" y="5753936"/>
            <a:ext cx="2413684" cy="1130682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D2ADF1D-3351-D0A9-6EC7-085CE715849D}"/>
              </a:ext>
            </a:extLst>
          </p:cNvPr>
          <p:cNvGrpSpPr/>
          <p:nvPr/>
        </p:nvGrpSpPr>
        <p:grpSpPr>
          <a:xfrm>
            <a:off x="4408616" y="2635044"/>
            <a:ext cx="2120665" cy="478629"/>
            <a:chOff x="5066204" y="2711244"/>
            <a:chExt cx="1920501" cy="478629"/>
          </a:xfrm>
        </p:grpSpPr>
        <p:cxnSp>
          <p:nvCxnSpPr>
            <p:cNvPr id="27" name="Conector: Angulado 26">
              <a:extLst>
                <a:ext uri="{FF2B5EF4-FFF2-40B4-BE49-F238E27FC236}">
                  <a16:creationId xmlns:a16="http://schemas.microsoft.com/office/drawing/2014/main" id="{F2F48360-E681-12AF-2DA7-767D00134604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04" y="2711244"/>
              <a:ext cx="1920501" cy="478629"/>
            </a:xfrm>
            <a:prstGeom prst="bentConnector2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2EA53544-42FB-1F43-EED8-FA14E43F2ADA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04" y="2711244"/>
              <a:ext cx="0" cy="36561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83F6786-BEDD-1CAE-EC60-3A2D3175DD94}"/>
              </a:ext>
            </a:extLst>
          </p:cNvPr>
          <p:cNvGrpSpPr/>
          <p:nvPr/>
        </p:nvGrpSpPr>
        <p:grpSpPr>
          <a:xfrm>
            <a:off x="1209254" y="2571265"/>
            <a:ext cx="4286738" cy="2875744"/>
            <a:chOff x="1209254" y="2571265"/>
            <a:chExt cx="4286738" cy="287574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467AF8D-5E5A-5B48-7043-21D560026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06"/>
            <a:stretch/>
          </p:blipFill>
          <p:spPr>
            <a:xfrm>
              <a:off x="1209254" y="2571265"/>
              <a:ext cx="4286738" cy="2875744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2CB2C63B-52AD-8283-57B2-26039CDC21F6}"/>
                </a:ext>
              </a:extLst>
            </p:cNvPr>
            <p:cNvSpPr/>
            <p:nvPr/>
          </p:nvSpPr>
          <p:spPr>
            <a:xfrm>
              <a:off x="2058824" y="3797236"/>
              <a:ext cx="1139801" cy="762627"/>
            </a:xfrm>
            <a:prstGeom prst="rect">
              <a:avLst/>
            </a:prstGeom>
            <a:noFill/>
            <a:ln w="349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1532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D29585EA-28D2-2B5D-414D-B5006DB48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37" y="3104162"/>
            <a:ext cx="2159284" cy="323892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4F2B9F3-ED6D-39BA-747C-F0A031965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90" y="2970777"/>
            <a:ext cx="2036441" cy="2713687"/>
          </a:xfrm>
          <a:prstGeom prst="rect">
            <a:avLst/>
          </a:prstGeom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 l="779" r="841"/>
          <a:stretch/>
        </p:blipFill>
        <p:spPr>
          <a:xfrm rot="10800000">
            <a:off x="-1" y="-39010"/>
            <a:ext cx="12191999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/>
          <p:nvPr/>
        </p:nvSpPr>
        <p:spPr>
          <a:xfrm>
            <a:off x="1011671" y="897880"/>
            <a:ext cx="10184051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pt-BR" sz="2100" b="1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CaixaDeTexto 56">
            <a:extLst>
              <a:ext uri="{FF2B5EF4-FFF2-40B4-BE49-F238E27FC236}">
                <a16:creationId xmlns:a16="http://schemas.microsoft.com/office/drawing/2014/main" id="{65388B0B-2AF0-B6B4-1CB9-2B606BE11B65}"/>
              </a:ext>
            </a:extLst>
          </p:cNvPr>
          <p:cNvSpPr/>
          <p:nvPr/>
        </p:nvSpPr>
        <p:spPr>
          <a:xfrm>
            <a:off x="538651" y="2310246"/>
            <a:ext cx="2163104" cy="121810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Interface Touch de 7” com Tranca Eletromagnética, Monitoramento de Abertura, acesso em duas etapas (aprovador e executor) com </a:t>
            </a:r>
            <a:r>
              <a:rPr lang="pt-BR" sz="1200" b="1" dirty="0">
                <a:solidFill>
                  <a:srgbClr val="666666"/>
                </a:solidFill>
                <a:latin typeface="+mj-lt"/>
                <a:ea typeface="Microsoft YaHei" pitchFamily="2"/>
              </a:rPr>
              <a:t>Checklist de Segurança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8EC69BE0-54D7-CA52-DFCE-27B4060F6B4C}"/>
              </a:ext>
            </a:extLst>
          </p:cNvPr>
          <p:cNvGrpSpPr/>
          <p:nvPr/>
        </p:nvGrpSpPr>
        <p:grpSpPr>
          <a:xfrm>
            <a:off x="3205368" y="2559130"/>
            <a:ext cx="1296686" cy="480533"/>
            <a:chOff x="2506753" y="2805911"/>
            <a:chExt cx="1602280" cy="645348"/>
          </a:xfrm>
        </p:grpSpPr>
        <p:pic>
          <p:nvPicPr>
            <p:cNvPr id="56" name="Imagem 17">
              <a:extLst>
                <a:ext uri="{FF2B5EF4-FFF2-40B4-BE49-F238E27FC236}">
                  <a16:creationId xmlns:a16="http://schemas.microsoft.com/office/drawing/2014/main" id="{5B11E21E-90B9-77FF-66CD-01F94474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3317015" y="2916541"/>
              <a:ext cx="792018" cy="52269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1F646AC9-6719-287A-FE1D-80E8B361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6753" y="2805911"/>
              <a:ext cx="792018" cy="645348"/>
            </a:xfrm>
            <a:prstGeom prst="rect">
              <a:avLst/>
            </a:prstGeom>
          </p:spPr>
        </p:pic>
      </p:grpSp>
      <p:cxnSp>
        <p:nvCxnSpPr>
          <p:cNvPr id="44" name="Conector de Seta Reta 25">
            <a:extLst>
              <a:ext uri="{FF2B5EF4-FFF2-40B4-BE49-F238E27FC236}">
                <a16:creationId xmlns:a16="http://schemas.microsoft.com/office/drawing/2014/main" id="{4642B59B-15A8-7870-309B-51C5EBC7111E}"/>
              </a:ext>
            </a:extLst>
          </p:cNvPr>
          <p:cNvCxnSpPr>
            <a:cxnSpLocks/>
          </p:cNvCxnSpPr>
          <p:nvPr/>
        </p:nvCxnSpPr>
        <p:spPr>
          <a:xfrm flipV="1">
            <a:off x="3871258" y="2153777"/>
            <a:ext cx="3609988" cy="523423"/>
          </a:xfrm>
          <a:prstGeom prst="bentConnector3">
            <a:avLst>
              <a:gd name="adj1" fmla="val -396"/>
            </a:avLst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1FEDBE6-67F0-783C-405B-DC1547FC4FE2}"/>
              </a:ext>
            </a:extLst>
          </p:cNvPr>
          <p:cNvGrpSpPr/>
          <p:nvPr/>
        </p:nvGrpSpPr>
        <p:grpSpPr>
          <a:xfrm>
            <a:off x="6643342" y="1464880"/>
            <a:ext cx="1789511" cy="1394717"/>
            <a:chOff x="6643342" y="1464880"/>
            <a:chExt cx="1789511" cy="1394717"/>
          </a:xfrm>
        </p:grpSpPr>
        <p:pic>
          <p:nvPicPr>
            <p:cNvPr id="43" name="Imagem 45">
              <a:extLst>
                <a:ext uri="{FF2B5EF4-FFF2-40B4-BE49-F238E27FC236}">
                  <a16:creationId xmlns:a16="http://schemas.microsoft.com/office/drawing/2014/main" id="{6526D510-A101-EA90-DDC5-D128ED177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6643342" y="1547160"/>
              <a:ext cx="606548" cy="49580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F200A83C-455B-FAD2-BD63-86AA7BA3225D}"/>
                </a:ext>
              </a:extLst>
            </p:cNvPr>
            <p:cNvGrpSpPr/>
            <p:nvPr/>
          </p:nvGrpSpPr>
          <p:grpSpPr>
            <a:xfrm>
              <a:off x="7336608" y="1464880"/>
              <a:ext cx="1096245" cy="1394717"/>
              <a:chOff x="8658578" y="862340"/>
              <a:chExt cx="1354600" cy="1873079"/>
            </a:xfrm>
          </p:grpSpPr>
          <p:sp>
            <p:nvSpPr>
              <p:cNvPr id="54" name="CaixaDeTexto 58">
                <a:extLst>
                  <a:ext uri="{FF2B5EF4-FFF2-40B4-BE49-F238E27FC236}">
                    <a16:creationId xmlns:a16="http://schemas.microsoft.com/office/drawing/2014/main" id="{2E333CC2-B3F4-77E4-5C35-9DA84B8919EE}"/>
                  </a:ext>
                </a:extLst>
              </p:cNvPr>
              <p:cNvSpPr/>
              <p:nvPr/>
            </p:nvSpPr>
            <p:spPr>
              <a:xfrm>
                <a:off x="8733726" y="2173776"/>
                <a:ext cx="1142972" cy="56164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noFill/>
              <a:ln cap="flat">
                <a:noFill/>
                <a:prstDash val="solid"/>
              </a:ln>
            </p:spPr>
            <p:txBody>
              <a:bodyPr vert="horz" wrap="square" lIns="90004" tIns="44997" rIns="90004" bIns="44997" anchor="t" anchorCtr="1" compatLnSpc="0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Arial Narrow" pitchFamily="34"/>
                  </a:defRPr>
                </a:pPr>
                <a:r>
                  <a:rPr lang="pt-BR" sz="1600" i="0" u="none" strike="noStrike" kern="1200" cap="none" spc="0" baseline="0" dirty="0">
                    <a:solidFill>
                      <a:srgbClr val="000000"/>
                    </a:solidFill>
                    <a:uFillTx/>
                    <a:ea typeface="Microsoft YaHei" pitchFamily="2"/>
                    <a:cs typeface="Lucida Sans" pitchFamily="2"/>
                  </a:rPr>
                  <a:t>CLOUD AWS S3</a:t>
                </a:r>
              </a:p>
            </p:txBody>
          </p:sp>
          <p:pic>
            <p:nvPicPr>
              <p:cNvPr id="55" name="Imagem 54">
                <a:extLst>
                  <a:ext uri="{FF2B5EF4-FFF2-40B4-BE49-F238E27FC236}">
                    <a16:creationId xmlns:a16="http://schemas.microsoft.com/office/drawing/2014/main" id="{F5474E1A-2160-444D-C7AE-A6D9237F2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58578" y="862340"/>
                <a:ext cx="1354600" cy="1354600"/>
              </a:xfrm>
              <a:prstGeom prst="rect">
                <a:avLst/>
              </a:prstGeom>
            </p:spPr>
          </p:pic>
        </p:grpSp>
      </p:grpSp>
      <p:sp>
        <p:nvSpPr>
          <p:cNvPr id="62" name="Google Shape;107;p2">
            <a:extLst>
              <a:ext uri="{FF2B5EF4-FFF2-40B4-BE49-F238E27FC236}">
                <a16:creationId xmlns:a16="http://schemas.microsoft.com/office/drawing/2014/main" id="{70B25D43-2DF1-2DBC-72EC-1186A93CD48D}"/>
              </a:ext>
            </a:extLst>
          </p:cNvPr>
          <p:cNvSpPr/>
          <p:nvPr/>
        </p:nvSpPr>
        <p:spPr>
          <a:xfrm>
            <a:off x="932548" y="781770"/>
            <a:ext cx="9981661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1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CONTROLE DE ACESSO DE CHAVES DE SEGURANÇA - KAB01 / 42 CHAVES</a:t>
            </a:r>
          </a:p>
        </p:txBody>
      </p:sp>
      <p:sp>
        <p:nvSpPr>
          <p:cNvPr id="3" name="Google Shape;103;p2">
            <a:extLst>
              <a:ext uri="{FF2B5EF4-FFF2-40B4-BE49-F238E27FC236}">
                <a16:creationId xmlns:a16="http://schemas.microsoft.com/office/drawing/2014/main" id="{D3FC8148-F18C-80AF-D207-7F5E27CD06CD}"/>
              </a:ext>
            </a:extLst>
          </p:cNvPr>
          <p:cNvSpPr/>
          <p:nvPr/>
        </p:nvSpPr>
        <p:spPr>
          <a:xfrm>
            <a:off x="4271698" y="-145685"/>
            <a:ext cx="4025122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SOLUÇÕES IGFTECH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219F09-074B-71B0-3876-E893FD26D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61" y="2960665"/>
            <a:ext cx="2036441" cy="2713687"/>
          </a:xfrm>
          <a:prstGeom prst="rect">
            <a:avLst/>
          </a:prstGeom>
        </p:spPr>
      </p:pic>
      <p:sp>
        <p:nvSpPr>
          <p:cNvPr id="9" name="CaixaDeTexto 56">
            <a:extLst>
              <a:ext uri="{FF2B5EF4-FFF2-40B4-BE49-F238E27FC236}">
                <a16:creationId xmlns:a16="http://schemas.microsoft.com/office/drawing/2014/main" id="{2206CDB9-9257-EC0F-D9C2-F634E10AFF05}"/>
              </a:ext>
            </a:extLst>
          </p:cNvPr>
          <p:cNvSpPr/>
          <p:nvPr/>
        </p:nvSpPr>
        <p:spPr>
          <a:xfrm>
            <a:off x="5137560" y="2151592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cxnSp>
        <p:nvCxnSpPr>
          <p:cNvPr id="10" name="Conector de Seta Reta 25">
            <a:extLst>
              <a:ext uri="{FF2B5EF4-FFF2-40B4-BE49-F238E27FC236}">
                <a16:creationId xmlns:a16="http://schemas.microsoft.com/office/drawing/2014/main" id="{39A0C28C-D507-E19B-1D43-0051F41250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78763" y="1926945"/>
            <a:ext cx="1169295" cy="1641287"/>
          </a:xfrm>
          <a:prstGeom prst="bentConnector2">
            <a:avLst/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sp>
        <p:nvSpPr>
          <p:cNvPr id="15" name="CaixaDeTexto 56">
            <a:extLst>
              <a:ext uri="{FF2B5EF4-FFF2-40B4-BE49-F238E27FC236}">
                <a16:creationId xmlns:a16="http://schemas.microsoft.com/office/drawing/2014/main" id="{8AB0BF9A-1C51-2F70-D6C7-777F6B32CC50}"/>
              </a:ext>
            </a:extLst>
          </p:cNvPr>
          <p:cNvSpPr/>
          <p:nvPr/>
        </p:nvSpPr>
        <p:spPr>
          <a:xfrm>
            <a:off x="8782318" y="2188158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sp>
        <p:nvSpPr>
          <p:cNvPr id="23" name="CaixaDeTexto 56">
            <a:extLst>
              <a:ext uri="{FF2B5EF4-FFF2-40B4-BE49-F238E27FC236}">
                <a16:creationId xmlns:a16="http://schemas.microsoft.com/office/drawing/2014/main" id="{C902DE0F-A91B-FA46-D9B7-4033534CB754}"/>
              </a:ext>
            </a:extLst>
          </p:cNvPr>
          <p:cNvSpPr/>
          <p:nvPr/>
        </p:nvSpPr>
        <p:spPr>
          <a:xfrm>
            <a:off x="8684012" y="5386510"/>
            <a:ext cx="2523470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Sistema homologado pela AMS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2D0AC4D2-7262-5C79-C9B1-29F3F9DC2E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2372" y="5753936"/>
            <a:ext cx="2413684" cy="1130682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EDB2F362-3A66-E415-CA5D-33CF6C05A7BA}"/>
              </a:ext>
            </a:extLst>
          </p:cNvPr>
          <p:cNvSpPr/>
          <p:nvPr/>
        </p:nvSpPr>
        <p:spPr>
          <a:xfrm>
            <a:off x="6093662" y="5417293"/>
            <a:ext cx="1228034" cy="980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Google Shape;102;p2"/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EC7F5F8-74C4-D104-4B45-CC43199D6E9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14D2D0A-FF5C-BC8D-7829-77E93B916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2" y="3869023"/>
            <a:ext cx="1604432" cy="249267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A49C5E7-4B3D-3953-3A87-2534CA0E8F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76" y="5032251"/>
            <a:ext cx="619334" cy="619334"/>
          </a:xfrm>
          <a:prstGeom prst="rect">
            <a:avLst/>
          </a:prstGeom>
        </p:spPr>
      </p:pic>
      <p:sp>
        <p:nvSpPr>
          <p:cNvPr id="17" name="CaixaDeTexto 56">
            <a:extLst>
              <a:ext uri="{FF2B5EF4-FFF2-40B4-BE49-F238E27FC236}">
                <a16:creationId xmlns:a16="http://schemas.microsoft.com/office/drawing/2014/main" id="{4536CBE4-B820-E28B-035E-8335C98F46DE}"/>
              </a:ext>
            </a:extLst>
          </p:cNvPr>
          <p:cNvSpPr/>
          <p:nvPr/>
        </p:nvSpPr>
        <p:spPr>
          <a:xfrm>
            <a:off x="1192619" y="5690785"/>
            <a:ext cx="3795259" cy="79901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Sistema de monitoramento e controle de pressão bluetooth integrado ao quadro, com acionamento liberado somente quando os níveis estiverem dentro dos limites aceitáveis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9124A16-56FA-F86E-F8FB-F5713C68BA20}"/>
              </a:ext>
            </a:extLst>
          </p:cNvPr>
          <p:cNvGrpSpPr/>
          <p:nvPr/>
        </p:nvGrpSpPr>
        <p:grpSpPr>
          <a:xfrm>
            <a:off x="5828855" y="5359731"/>
            <a:ext cx="2424091" cy="1094156"/>
            <a:chOff x="5828855" y="5359731"/>
            <a:chExt cx="2424091" cy="109415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58B8D61-BF2A-6140-D3DE-AFC722C22444}"/>
                </a:ext>
              </a:extLst>
            </p:cNvPr>
            <p:cNvGrpSpPr/>
            <p:nvPr/>
          </p:nvGrpSpPr>
          <p:grpSpPr>
            <a:xfrm>
              <a:off x="5828855" y="5542648"/>
              <a:ext cx="1192722" cy="911239"/>
              <a:chOff x="5828855" y="5542648"/>
              <a:chExt cx="1192722" cy="911239"/>
            </a:xfrm>
          </p:grpSpPr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2AB1ED83-2982-6ED5-63D6-16F6F4578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855" y="5542648"/>
                <a:ext cx="1192722" cy="911239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8AFA50F7-357D-82F4-BF80-E16A00C27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1807" y="5651585"/>
                <a:ext cx="312452" cy="230312"/>
              </a:xfrm>
              <a:prstGeom prst="rect">
                <a:avLst/>
              </a:prstGeom>
            </p:spPr>
          </p:pic>
        </p:grpSp>
        <p:sp>
          <p:nvSpPr>
            <p:cNvPr id="27" name="CaixaDeTexto 56">
              <a:extLst>
                <a:ext uri="{FF2B5EF4-FFF2-40B4-BE49-F238E27FC236}">
                  <a16:creationId xmlns:a16="http://schemas.microsoft.com/office/drawing/2014/main" id="{0DBAE520-2BC0-D6DA-E1EA-0FDDA321AAD7}"/>
                </a:ext>
              </a:extLst>
            </p:cNvPr>
            <p:cNvSpPr/>
            <p:nvPr/>
          </p:nvSpPr>
          <p:spPr>
            <a:xfrm>
              <a:off x="6452427" y="5359731"/>
              <a:ext cx="1800519" cy="46661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1" compatLnSpc="0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666666"/>
                  </a:solidFill>
                  <a:uFillTx/>
                  <a:latin typeface="Arial Narrow" pitchFamily="34"/>
                </a:defRPr>
              </a:pPr>
              <a:r>
                <a:rPr lang="pt-BR" sz="1200" i="0" u="none" strike="noStrike" kern="1200" cap="none" spc="0" baseline="0" dirty="0">
                  <a:solidFill>
                    <a:srgbClr val="666666"/>
                  </a:solidFill>
                  <a:uFillTx/>
                  <a:latin typeface="+mj-lt"/>
                  <a:ea typeface="Microsoft YaHei" pitchFamily="2"/>
                  <a:cs typeface="Lucida Sans" pitchFamily="2"/>
                </a:rPr>
                <a:t>Leitor de crachás RFID 13.7Mhz ou 125Khz</a:t>
              </a: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B1BC01C3-09D3-6496-3120-B0C35661EE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95767" y="3162074"/>
            <a:ext cx="3806434" cy="215749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ffectLst/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7DCE519-CBC9-AE4C-854F-9D18E48B8F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5940" y="4732701"/>
            <a:ext cx="842406" cy="94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9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884182A8-283F-8FF4-01FB-77ED71CAB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>
            <a:extLst>
              <a:ext uri="{FF2B5EF4-FFF2-40B4-BE49-F238E27FC236}">
                <a16:creationId xmlns:a16="http://schemas.microsoft.com/office/drawing/2014/main" id="{A4AC6684-6E77-7806-82CF-40A122A963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79" r="841"/>
          <a:stretch/>
        </p:blipFill>
        <p:spPr>
          <a:xfrm rot="10800000">
            <a:off x="-2982" y="0"/>
            <a:ext cx="12191999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>
            <a:extLst>
              <a:ext uri="{FF2B5EF4-FFF2-40B4-BE49-F238E27FC236}">
                <a16:creationId xmlns:a16="http://schemas.microsoft.com/office/drawing/2014/main" id="{1086B078-FA4A-4DF7-5559-95525AD2AE6C}"/>
              </a:ext>
            </a:extLst>
          </p:cNvPr>
          <p:cNvSpPr/>
          <p:nvPr/>
        </p:nvSpPr>
        <p:spPr>
          <a:xfrm>
            <a:off x="1011671" y="897880"/>
            <a:ext cx="10184051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pt-BR" sz="2100" b="1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CaixaDeTexto 56">
            <a:extLst>
              <a:ext uri="{FF2B5EF4-FFF2-40B4-BE49-F238E27FC236}">
                <a16:creationId xmlns:a16="http://schemas.microsoft.com/office/drawing/2014/main" id="{9839667F-89ED-8C0E-F92D-E68481CC62B0}"/>
              </a:ext>
            </a:extLst>
          </p:cNvPr>
          <p:cNvSpPr/>
          <p:nvPr/>
        </p:nvSpPr>
        <p:spPr>
          <a:xfrm>
            <a:off x="653342" y="2609556"/>
            <a:ext cx="2163104" cy="115308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Interface Touch de 4.3” com Tranca Eletromagnética, Monitoramento de Abertura, acesso em duas etapas (aprovador e executor) com </a:t>
            </a:r>
            <a:r>
              <a:rPr lang="pt-BR" sz="1200" b="1" dirty="0">
                <a:solidFill>
                  <a:srgbClr val="666666"/>
                </a:solidFill>
                <a:latin typeface="+mj-lt"/>
                <a:ea typeface="Microsoft YaHei" pitchFamily="2"/>
              </a:rPr>
              <a:t>Checklist de Segurança</a:t>
            </a:r>
          </a:p>
        </p:txBody>
      </p:sp>
      <p:cxnSp>
        <p:nvCxnSpPr>
          <p:cNvPr id="44" name="Conector de Seta Reta 25">
            <a:extLst>
              <a:ext uri="{FF2B5EF4-FFF2-40B4-BE49-F238E27FC236}">
                <a16:creationId xmlns:a16="http://schemas.microsoft.com/office/drawing/2014/main" id="{A6C2BFEB-6658-C6AF-5BE7-CF4C53BC3178}"/>
              </a:ext>
            </a:extLst>
          </p:cNvPr>
          <p:cNvCxnSpPr>
            <a:cxnSpLocks/>
          </p:cNvCxnSpPr>
          <p:nvPr/>
        </p:nvCxnSpPr>
        <p:spPr>
          <a:xfrm flipV="1">
            <a:off x="3849234" y="2229977"/>
            <a:ext cx="3632012" cy="887622"/>
          </a:xfrm>
          <a:prstGeom prst="bentConnector3">
            <a:avLst>
              <a:gd name="adj1" fmla="val 172"/>
            </a:avLst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71D8F44-75BF-EB31-4766-CCCB4CDA81F5}"/>
              </a:ext>
            </a:extLst>
          </p:cNvPr>
          <p:cNvGrpSpPr/>
          <p:nvPr/>
        </p:nvGrpSpPr>
        <p:grpSpPr>
          <a:xfrm>
            <a:off x="6669659" y="1472474"/>
            <a:ext cx="1789511" cy="1394717"/>
            <a:chOff x="6643342" y="1464880"/>
            <a:chExt cx="1789511" cy="1394717"/>
          </a:xfrm>
        </p:grpSpPr>
        <p:pic>
          <p:nvPicPr>
            <p:cNvPr id="43" name="Imagem 45">
              <a:extLst>
                <a:ext uri="{FF2B5EF4-FFF2-40B4-BE49-F238E27FC236}">
                  <a16:creationId xmlns:a16="http://schemas.microsoft.com/office/drawing/2014/main" id="{6E6B49C7-2F25-CCA3-42EA-DD1F9ABD1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6643342" y="1547160"/>
              <a:ext cx="606548" cy="49580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6E92B7AD-8709-D0F5-4404-84BD206A1141}"/>
                </a:ext>
              </a:extLst>
            </p:cNvPr>
            <p:cNvGrpSpPr/>
            <p:nvPr/>
          </p:nvGrpSpPr>
          <p:grpSpPr>
            <a:xfrm>
              <a:off x="7336608" y="1464880"/>
              <a:ext cx="1096245" cy="1394717"/>
              <a:chOff x="8658578" y="862340"/>
              <a:chExt cx="1354600" cy="1873079"/>
            </a:xfrm>
          </p:grpSpPr>
          <p:sp>
            <p:nvSpPr>
              <p:cNvPr id="54" name="CaixaDeTexto 58">
                <a:extLst>
                  <a:ext uri="{FF2B5EF4-FFF2-40B4-BE49-F238E27FC236}">
                    <a16:creationId xmlns:a16="http://schemas.microsoft.com/office/drawing/2014/main" id="{3C0C0BBD-5E4B-F639-7BB5-C3ADB0C922D3}"/>
                  </a:ext>
                </a:extLst>
              </p:cNvPr>
              <p:cNvSpPr/>
              <p:nvPr/>
            </p:nvSpPr>
            <p:spPr>
              <a:xfrm>
                <a:off x="8733726" y="2173776"/>
                <a:ext cx="1142972" cy="56164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noFill/>
              <a:ln cap="flat">
                <a:noFill/>
                <a:prstDash val="solid"/>
              </a:ln>
            </p:spPr>
            <p:txBody>
              <a:bodyPr vert="horz" wrap="square" lIns="90004" tIns="44997" rIns="90004" bIns="44997" anchor="t" anchorCtr="1" compatLnSpc="0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Arial Narrow" pitchFamily="34"/>
                  </a:defRPr>
                </a:pPr>
                <a:r>
                  <a:rPr lang="pt-BR" sz="1600" i="0" u="none" strike="noStrike" kern="1200" cap="none" spc="0" baseline="0" dirty="0">
                    <a:solidFill>
                      <a:srgbClr val="000000"/>
                    </a:solidFill>
                    <a:uFillTx/>
                    <a:ea typeface="Microsoft YaHei" pitchFamily="2"/>
                    <a:cs typeface="Lucida Sans" pitchFamily="2"/>
                  </a:rPr>
                  <a:t>CLOUD AWS S3</a:t>
                </a:r>
              </a:p>
            </p:txBody>
          </p:sp>
          <p:pic>
            <p:nvPicPr>
              <p:cNvPr id="55" name="Imagem 54">
                <a:extLst>
                  <a:ext uri="{FF2B5EF4-FFF2-40B4-BE49-F238E27FC236}">
                    <a16:creationId xmlns:a16="http://schemas.microsoft.com/office/drawing/2014/main" id="{0AA9C758-C1C9-F869-07F2-CE50311F8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8578" y="862340"/>
                <a:ext cx="1354600" cy="1354600"/>
              </a:xfrm>
              <a:prstGeom prst="rect">
                <a:avLst/>
              </a:prstGeom>
            </p:spPr>
          </p:pic>
        </p:grpSp>
      </p:grpSp>
      <p:sp>
        <p:nvSpPr>
          <p:cNvPr id="62" name="Google Shape;107;p2">
            <a:extLst>
              <a:ext uri="{FF2B5EF4-FFF2-40B4-BE49-F238E27FC236}">
                <a16:creationId xmlns:a16="http://schemas.microsoft.com/office/drawing/2014/main" id="{6EFC2F5D-6D4F-B618-A0D3-AA236A5625DE}"/>
              </a:ext>
            </a:extLst>
          </p:cNvPr>
          <p:cNvSpPr/>
          <p:nvPr/>
        </p:nvSpPr>
        <p:spPr>
          <a:xfrm>
            <a:off x="819689" y="793193"/>
            <a:ext cx="10547946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1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CONTROLE DE ACESSO DE CHAVES DE PEMT - KAB02 / 2 CHAVES</a:t>
            </a:r>
          </a:p>
        </p:txBody>
      </p:sp>
      <p:sp>
        <p:nvSpPr>
          <p:cNvPr id="9" name="CaixaDeTexto 56">
            <a:extLst>
              <a:ext uri="{FF2B5EF4-FFF2-40B4-BE49-F238E27FC236}">
                <a16:creationId xmlns:a16="http://schemas.microsoft.com/office/drawing/2014/main" id="{73275E2E-F4B2-1918-5507-13AF5979F5FF}"/>
              </a:ext>
            </a:extLst>
          </p:cNvPr>
          <p:cNvSpPr/>
          <p:nvPr/>
        </p:nvSpPr>
        <p:spPr>
          <a:xfrm>
            <a:off x="4955970" y="1981666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cxnSp>
        <p:nvCxnSpPr>
          <p:cNvPr id="10" name="Conector de Seta Reta 25">
            <a:extLst>
              <a:ext uri="{FF2B5EF4-FFF2-40B4-BE49-F238E27FC236}">
                <a16:creationId xmlns:a16="http://schemas.microsoft.com/office/drawing/2014/main" id="{4EE7D6F4-5717-FFFD-876A-851C3EA841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78763" y="1974570"/>
            <a:ext cx="1169295" cy="1641287"/>
          </a:xfrm>
          <a:prstGeom prst="bentConnector2">
            <a:avLst/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sp>
        <p:nvSpPr>
          <p:cNvPr id="15" name="CaixaDeTexto 56">
            <a:extLst>
              <a:ext uri="{FF2B5EF4-FFF2-40B4-BE49-F238E27FC236}">
                <a16:creationId xmlns:a16="http://schemas.microsoft.com/office/drawing/2014/main" id="{55FA5B17-E53B-8A7C-4F7B-473FFECFBF71}"/>
              </a:ext>
            </a:extLst>
          </p:cNvPr>
          <p:cNvSpPr/>
          <p:nvPr/>
        </p:nvSpPr>
        <p:spPr>
          <a:xfrm>
            <a:off x="8745963" y="1964167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sp>
        <p:nvSpPr>
          <p:cNvPr id="23" name="CaixaDeTexto 56">
            <a:extLst>
              <a:ext uri="{FF2B5EF4-FFF2-40B4-BE49-F238E27FC236}">
                <a16:creationId xmlns:a16="http://schemas.microsoft.com/office/drawing/2014/main" id="{D989E021-4B51-9CE2-0AEE-50FADF68C902}"/>
              </a:ext>
            </a:extLst>
          </p:cNvPr>
          <p:cNvSpPr/>
          <p:nvPr/>
        </p:nvSpPr>
        <p:spPr>
          <a:xfrm>
            <a:off x="8684012" y="5386510"/>
            <a:ext cx="2523470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Sistema homologado pela AMS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139B15-4899-D8C2-2EB3-D10A7F347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372" y="5753936"/>
            <a:ext cx="2413684" cy="1130682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AEFE89D4-3370-2066-B4D6-E73118751E51}"/>
              </a:ext>
            </a:extLst>
          </p:cNvPr>
          <p:cNvSpPr/>
          <p:nvPr/>
        </p:nvSpPr>
        <p:spPr>
          <a:xfrm>
            <a:off x="6093662" y="5417293"/>
            <a:ext cx="1228034" cy="980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8079796C-66FA-3822-7D8C-453C64E0695A}"/>
              </a:ext>
            </a:extLst>
          </p:cNvPr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AE7F8C-3C1D-A7D6-CBDF-40B3A8C29E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666DF6-41FC-1C5E-DDB0-15B47D140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5767" y="3162074"/>
            <a:ext cx="3806434" cy="215749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ffectLst/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D7430FE-1902-9C78-AA23-18A4603CAF37}"/>
              </a:ext>
            </a:extLst>
          </p:cNvPr>
          <p:cNvGrpSpPr/>
          <p:nvPr/>
        </p:nvGrpSpPr>
        <p:grpSpPr>
          <a:xfrm>
            <a:off x="3389546" y="3150447"/>
            <a:ext cx="850050" cy="315016"/>
            <a:chOff x="2506753" y="2805911"/>
            <a:chExt cx="1602280" cy="645348"/>
          </a:xfrm>
        </p:grpSpPr>
        <p:pic>
          <p:nvPicPr>
            <p:cNvPr id="26" name="Imagem 17">
              <a:extLst>
                <a:ext uri="{FF2B5EF4-FFF2-40B4-BE49-F238E27FC236}">
                  <a16:creationId xmlns:a16="http://schemas.microsoft.com/office/drawing/2014/main" id="{D2A19948-C416-0F19-32EB-60BB8399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3317015" y="2916541"/>
              <a:ext cx="792018" cy="52269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014BEE6D-DA25-CF99-448D-7B2758933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06753" y="2805911"/>
              <a:ext cx="792018" cy="645348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63C1B8B-E7C7-FC2E-7DC4-EDC17F9D449B}"/>
              </a:ext>
            </a:extLst>
          </p:cNvPr>
          <p:cNvGrpSpPr/>
          <p:nvPr/>
        </p:nvGrpSpPr>
        <p:grpSpPr>
          <a:xfrm>
            <a:off x="1268041" y="5000049"/>
            <a:ext cx="1241231" cy="911239"/>
            <a:chOff x="1815339" y="4943580"/>
            <a:chExt cx="1241231" cy="911239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E524B973-053D-2E8B-8707-6AAD0E995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15339" y="4943580"/>
              <a:ext cx="1241231" cy="911239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89888E75-A4FE-4279-CC11-281114CDC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378" y="5033467"/>
              <a:ext cx="414695" cy="230312"/>
            </a:xfrm>
            <a:prstGeom prst="rect">
              <a:avLst/>
            </a:prstGeom>
          </p:spPr>
        </p:pic>
      </p:grpSp>
      <p:sp>
        <p:nvSpPr>
          <p:cNvPr id="39" name="CaixaDeTexto 56">
            <a:extLst>
              <a:ext uri="{FF2B5EF4-FFF2-40B4-BE49-F238E27FC236}">
                <a16:creationId xmlns:a16="http://schemas.microsoft.com/office/drawing/2014/main" id="{EE5FF201-D14A-D405-B46C-CE6D61E1EEA5}"/>
              </a:ext>
            </a:extLst>
          </p:cNvPr>
          <p:cNvSpPr/>
          <p:nvPr/>
        </p:nvSpPr>
        <p:spPr>
          <a:xfrm flipH="1">
            <a:off x="446757" y="5968294"/>
            <a:ext cx="1873747" cy="44494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120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Leitor RFID 13.7Mhz ou 125Khz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C4A7EA38-1550-AA3D-618C-BD97DDB8481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644" t="25488" r="18480" b="31524"/>
          <a:stretch/>
        </p:blipFill>
        <p:spPr>
          <a:xfrm>
            <a:off x="4723336" y="2718171"/>
            <a:ext cx="2519752" cy="3351464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F184867-C970-AEBB-3DB3-A0E335C9E50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33029" r="10905" b="13917"/>
          <a:stretch/>
        </p:blipFill>
        <p:spPr>
          <a:xfrm>
            <a:off x="2604165" y="3546443"/>
            <a:ext cx="2153373" cy="2851613"/>
          </a:xfrm>
          <a:prstGeom prst="rect">
            <a:avLst/>
          </a:prstGeom>
        </p:spPr>
      </p:pic>
      <p:sp>
        <p:nvSpPr>
          <p:cNvPr id="4" name="Google Shape;103;p2">
            <a:extLst>
              <a:ext uri="{FF2B5EF4-FFF2-40B4-BE49-F238E27FC236}">
                <a16:creationId xmlns:a16="http://schemas.microsoft.com/office/drawing/2014/main" id="{34164593-42ED-1AC6-EA5C-43C2DBDC0DCA}"/>
              </a:ext>
            </a:extLst>
          </p:cNvPr>
          <p:cNvSpPr/>
          <p:nvPr/>
        </p:nvSpPr>
        <p:spPr>
          <a:xfrm>
            <a:off x="4137135" y="-138930"/>
            <a:ext cx="3917726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SOLUÇÕES IGFTECH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736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l="779" r="841"/>
          <a:stretch/>
        </p:blipFill>
        <p:spPr>
          <a:xfrm rot="10800000">
            <a:off x="-1" y="-39010"/>
            <a:ext cx="12191999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3892774" y="-161363"/>
            <a:ext cx="5502237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SOLUÇÕES IGFTECH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003974" y="730141"/>
            <a:ext cx="10184051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1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SISTEMA DE CONTROLE DE ACESSO SEM FIO </a:t>
            </a:r>
            <a:r>
              <a:rPr lang="pt-BR" sz="21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</a:t>
            </a:r>
            <a:r>
              <a:rPr lang="pt-BR" sz="21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EQUIPAMENTOS CRÍTICOS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1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RFIDAB-SF2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043577-8EAC-4310-AA0F-94BCACCB2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761" y="2969798"/>
            <a:ext cx="2204828" cy="221811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7123907-8139-4735-AC1E-2D6E6E2A2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490" y="2079938"/>
            <a:ext cx="2209931" cy="67561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F186196-5BAC-A48C-9945-87F6283D74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5183D55A-ACDA-DAD5-9ACE-215CEA4CC19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955227" y="5022170"/>
            <a:ext cx="659664" cy="45015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226CE4B-0F5C-598E-E05F-7ED67E07B778}"/>
              </a:ext>
            </a:extLst>
          </p:cNvPr>
          <p:cNvGrpSpPr/>
          <p:nvPr/>
        </p:nvGrpSpPr>
        <p:grpSpPr>
          <a:xfrm>
            <a:off x="4558273" y="3940520"/>
            <a:ext cx="3307730" cy="2058729"/>
            <a:chOff x="2068597" y="3792472"/>
            <a:chExt cx="3830248" cy="2411107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E57B0859-81BF-D866-937B-0FE51443F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46" t="56430" r="61019"/>
            <a:stretch/>
          </p:blipFill>
          <p:spPr>
            <a:xfrm>
              <a:off x="2068597" y="3792472"/>
              <a:ext cx="3830248" cy="2411107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A267EA62-7C2E-E0AC-D6DE-C7775B4F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01173" y="4080415"/>
              <a:ext cx="821840" cy="497198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8DF0285-091E-22F8-1ACE-1C397BB4D80B}"/>
              </a:ext>
            </a:extLst>
          </p:cNvPr>
          <p:cNvGrpSpPr/>
          <p:nvPr/>
        </p:nvGrpSpPr>
        <p:grpSpPr>
          <a:xfrm>
            <a:off x="6919525" y="3702157"/>
            <a:ext cx="850050" cy="315016"/>
            <a:chOff x="2506753" y="2805911"/>
            <a:chExt cx="1602280" cy="645348"/>
          </a:xfrm>
        </p:grpSpPr>
        <p:pic>
          <p:nvPicPr>
            <p:cNvPr id="4" name="Imagem 17">
              <a:extLst>
                <a:ext uri="{FF2B5EF4-FFF2-40B4-BE49-F238E27FC236}">
                  <a16:creationId xmlns:a16="http://schemas.microsoft.com/office/drawing/2014/main" id="{810D6162-2C22-D363-DEAB-457952F51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3317015" y="2916541"/>
              <a:ext cx="792018" cy="52269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C78EC11-38BD-DEAE-F9DC-C42A39288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6753" y="2805911"/>
              <a:ext cx="792018" cy="645348"/>
            </a:xfrm>
            <a:prstGeom prst="rect">
              <a:avLst/>
            </a:prstGeom>
          </p:spPr>
        </p:pic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57CF086B-BCB3-F51F-ACDE-57FB4897A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847" y="2545564"/>
            <a:ext cx="3806434" cy="215749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ffectLst/>
        </p:spPr>
      </p:pic>
      <p:cxnSp>
        <p:nvCxnSpPr>
          <p:cNvPr id="39" name="Conector de Seta Reta 25">
            <a:extLst>
              <a:ext uri="{FF2B5EF4-FFF2-40B4-BE49-F238E27FC236}">
                <a16:creationId xmlns:a16="http://schemas.microsoft.com/office/drawing/2014/main" id="{759FB0F5-B1A5-8FC0-28CF-929F6FCA9D81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4332699" y="33665"/>
            <a:ext cx="324264" cy="4699534"/>
          </a:xfrm>
          <a:prstGeom prst="bentConnector2">
            <a:avLst/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sp>
        <p:nvSpPr>
          <p:cNvPr id="40" name="CaixaDeTexto 56">
            <a:extLst>
              <a:ext uri="{FF2B5EF4-FFF2-40B4-BE49-F238E27FC236}">
                <a16:creationId xmlns:a16="http://schemas.microsoft.com/office/drawing/2014/main" id="{6628D19E-FB40-6392-12E1-55EC33AD0A2F}"/>
              </a:ext>
            </a:extLst>
          </p:cNvPr>
          <p:cNvSpPr/>
          <p:nvPr/>
        </p:nvSpPr>
        <p:spPr>
          <a:xfrm>
            <a:off x="3866792" y="1954803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D0955DD-B3FC-90BF-C329-7014406F742E}"/>
              </a:ext>
            </a:extLst>
          </p:cNvPr>
          <p:cNvGrpSpPr/>
          <p:nvPr/>
        </p:nvGrpSpPr>
        <p:grpSpPr>
          <a:xfrm>
            <a:off x="7962015" y="5324155"/>
            <a:ext cx="2117015" cy="1059201"/>
            <a:chOff x="5828855" y="5394686"/>
            <a:chExt cx="2117014" cy="1059201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18874ABB-D381-DA0F-E67E-032C8AA60C7F}"/>
                </a:ext>
              </a:extLst>
            </p:cNvPr>
            <p:cNvGrpSpPr/>
            <p:nvPr/>
          </p:nvGrpSpPr>
          <p:grpSpPr>
            <a:xfrm>
              <a:off x="5828855" y="5542648"/>
              <a:ext cx="1192722" cy="911239"/>
              <a:chOff x="5828855" y="5542648"/>
              <a:chExt cx="1192722" cy="911239"/>
            </a:xfrm>
          </p:grpSpPr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id="{9B7C8250-21DD-C6A4-6419-7E1EB0BBA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855" y="5542648"/>
                <a:ext cx="1192722" cy="911239"/>
              </a:xfrm>
              <a:prstGeom prst="rect">
                <a:avLst/>
              </a:prstGeom>
            </p:spPr>
          </p:pic>
          <p:pic>
            <p:nvPicPr>
              <p:cNvPr id="47" name="Imagem 46">
                <a:extLst>
                  <a:ext uri="{FF2B5EF4-FFF2-40B4-BE49-F238E27FC236}">
                    <a16:creationId xmlns:a16="http://schemas.microsoft.com/office/drawing/2014/main" id="{AA478F3C-087D-F43D-F35E-6AB16BB4F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1807" y="5651585"/>
                <a:ext cx="312452" cy="230312"/>
              </a:xfrm>
              <a:prstGeom prst="rect">
                <a:avLst/>
              </a:prstGeom>
            </p:spPr>
          </p:pic>
        </p:grpSp>
        <p:sp>
          <p:nvSpPr>
            <p:cNvPr id="45" name="CaixaDeTexto 56">
              <a:extLst>
                <a:ext uri="{FF2B5EF4-FFF2-40B4-BE49-F238E27FC236}">
                  <a16:creationId xmlns:a16="http://schemas.microsoft.com/office/drawing/2014/main" id="{9CC301E4-B555-2725-83C5-0E8F703697D5}"/>
                </a:ext>
              </a:extLst>
            </p:cNvPr>
            <p:cNvSpPr/>
            <p:nvPr/>
          </p:nvSpPr>
          <p:spPr>
            <a:xfrm>
              <a:off x="6577831" y="5394686"/>
              <a:ext cx="1368038" cy="62198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1" compatLnSpc="0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666666"/>
                  </a:solidFill>
                  <a:uFillTx/>
                  <a:latin typeface="Arial Narrow" pitchFamily="34"/>
                </a:defRPr>
              </a:pPr>
              <a:r>
                <a:rPr lang="pt-BR" sz="1200" i="0" u="none" strike="noStrike" kern="1200" cap="none" spc="0" baseline="0" dirty="0">
                  <a:solidFill>
                    <a:srgbClr val="666666"/>
                  </a:solidFill>
                  <a:uFillTx/>
                  <a:latin typeface="+mj-lt"/>
                  <a:ea typeface="Microsoft YaHei" pitchFamily="2"/>
                  <a:cs typeface="Lucida Sans" pitchFamily="2"/>
                </a:rPr>
                <a:t>Leitor RFID 13.7Mhz ou 125Khz</a:t>
              </a:r>
            </a:p>
          </p:txBody>
        </p:sp>
      </p:grpSp>
      <p:sp>
        <p:nvSpPr>
          <p:cNvPr id="52" name="CaixaDeTexto 56">
            <a:extLst>
              <a:ext uri="{FF2B5EF4-FFF2-40B4-BE49-F238E27FC236}">
                <a16:creationId xmlns:a16="http://schemas.microsoft.com/office/drawing/2014/main" id="{D3669E5F-9AD1-4D52-BF1A-E91713E18EAB}"/>
              </a:ext>
            </a:extLst>
          </p:cNvPr>
          <p:cNvSpPr/>
          <p:nvPr/>
        </p:nvSpPr>
        <p:spPr>
          <a:xfrm>
            <a:off x="7307085" y="3253659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C5B7618D-B106-1BB0-30C0-FFFF2DF99777}"/>
              </a:ext>
            </a:extLst>
          </p:cNvPr>
          <p:cNvGrpSpPr/>
          <p:nvPr/>
        </p:nvGrpSpPr>
        <p:grpSpPr>
          <a:xfrm>
            <a:off x="6090515" y="1503351"/>
            <a:ext cx="1789511" cy="1394717"/>
            <a:chOff x="6643342" y="1464880"/>
            <a:chExt cx="1789511" cy="1394717"/>
          </a:xfrm>
        </p:grpSpPr>
        <p:pic>
          <p:nvPicPr>
            <p:cNvPr id="54" name="Imagem 45">
              <a:extLst>
                <a:ext uri="{FF2B5EF4-FFF2-40B4-BE49-F238E27FC236}">
                  <a16:creationId xmlns:a16="http://schemas.microsoft.com/office/drawing/2014/main" id="{4B163D70-4C15-63B5-7EF3-FAC9C2660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/>
              <a:alphaModFix/>
            </a:blip>
            <a:srcRect/>
            <a:stretch>
              <a:fillRect/>
            </a:stretch>
          </p:blipFill>
          <p:spPr>
            <a:xfrm>
              <a:off x="6643342" y="1547160"/>
              <a:ext cx="606548" cy="49580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8F812D3D-EA1E-8CDA-D5B6-A0D075C40736}"/>
                </a:ext>
              </a:extLst>
            </p:cNvPr>
            <p:cNvGrpSpPr/>
            <p:nvPr/>
          </p:nvGrpSpPr>
          <p:grpSpPr>
            <a:xfrm>
              <a:off x="7336608" y="1464880"/>
              <a:ext cx="1096245" cy="1394717"/>
              <a:chOff x="8658578" y="862340"/>
              <a:chExt cx="1354600" cy="1873079"/>
            </a:xfrm>
          </p:grpSpPr>
          <p:sp>
            <p:nvSpPr>
              <p:cNvPr id="56" name="CaixaDeTexto 58">
                <a:extLst>
                  <a:ext uri="{FF2B5EF4-FFF2-40B4-BE49-F238E27FC236}">
                    <a16:creationId xmlns:a16="http://schemas.microsoft.com/office/drawing/2014/main" id="{7324BE51-2139-F07D-7FF2-73784FEEF7A0}"/>
                  </a:ext>
                </a:extLst>
              </p:cNvPr>
              <p:cNvSpPr/>
              <p:nvPr/>
            </p:nvSpPr>
            <p:spPr>
              <a:xfrm>
                <a:off x="8733726" y="2173776"/>
                <a:ext cx="1142972" cy="56164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noFill/>
              <a:ln cap="flat">
                <a:noFill/>
                <a:prstDash val="solid"/>
              </a:ln>
            </p:spPr>
            <p:txBody>
              <a:bodyPr vert="horz" wrap="square" lIns="90004" tIns="44997" rIns="90004" bIns="44997" anchor="t" anchorCtr="1" compatLnSpc="0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Arial Narrow" pitchFamily="34"/>
                  </a:defRPr>
                </a:pPr>
                <a:r>
                  <a:rPr lang="pt-BR" sz="1600" i="0" u="none" strike="noStrike" kern="1200" cap="none" spc="0" baseline="0" dirty="0">
                    <a:solidFill>
                      <a:srgbClr val="000000"/>
                    </a:solidFill>
                    <a:uFillTx/>
                    <a:ea typeface="Microsoft YaHei" pitchFamily="2"/>
                    <a:cs typeface="Lucida Sans" pitchFamily="2"/>
                  </a:rPr>
                  <a:t>CLOUD AWS S3</a:t>
                </a:r>
              </a:p>
            </p:txBody>
          </p:sp>
          <p:pic>
            <p:nvPicPr>
              <p:cNvPr id="57" name="Imagem 56">
                <a:extLst>
                  <a:ext uri="{FF2B5EF4-FFF2-40B4-BE49-F238E27FC236}">
                    <a16:creationId xmlns:a16="http://schemas.microsoft.com/office/drawing/2014/main" id="{5380DA19-5CA5-2139-2EFA-984A1ABA1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8578" y="862340"/>
                <a:ext cx="1354600" cy="1354600"/>
              </a:xfrm>
              <a:prstGeom prst="rect">
                <a:avLst/>
              </a:prstGeom>
            </p:spPr>
          </p:pic>
        </p:grpSp>
      </p:grp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E33B0F43-7894-D247-827D-4C60A5941243}"/>
              </a:ext>
            </a:extLst>
          </p:cNvPr>
          <p:cNvCxnSpPr>
            <a:cxnSpLocks/>
          </p:cNvCxnSpPr>
          <p:nvPr/>
        </p:nvCxnSpPr>
        <p:spPr>
          <a:xfrm flipV="1">
            <a:off x="7331903" y="3024243"/>
            <a:ext cx="0" cy="600068"/>
          </a:xfrm>
          <a:prstGeom prst="straightConnector1">
            <a:avLst/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sp>
        <p:nvSpPr>
          <p:cNvPr id="63" name="CaixaDeTexto 56">
            <a:extLst>
              <a:ext uri="{FF2B5EF4-FFF2-40B4-BE49-F238E27FC236}">
                <a16:creationId xmlns:a16="http://schemas.microsoft.com/office/drawing/2014/main" id="{62B4F779-4330-EC12-F058-06583E02B2DE}"/>
              </a:ext>
            </a:extLst>
          </p:cNvPr>
          <p:cNvSpPr/>
          <p:nvPr/>
        </p:nvSpPr>
        <p:spPr>
          <a:xfrm>
            <a:off x="126661" y="4737536"/>
            <a:ext cx="3921620" cy="44494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Interface amigável com gerenciamento de acessos e certificados (NR10, NR35, etc..)</a:t>
            </a:r>
          </a:p>
        </p:txBody>
      </p:sp>
    </p:spTree>
    <p:extLst>
      <p:ext uri="{BB962C8B-B14F-4D97-AF65-F5344CB8AC3E}">
        <p14:creationId xmlns:p14="http://schemas.microsoft.com/office/powerpoint/2010/main" val="147997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l="779" r="841"/>
          <a:stretch/>
        </p:blipFill>
        <p:spPr>
          <a:xfrm rot="10800000">
            <a:off x="-1" y="-39010"/>
            <a:ext cx="12191999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4137135" y="-138930"/>
            <a:ext cx="3917726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SOLUÇÕES IGFTECH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-73508" y="798351"/>
            <a:ext cx="12192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2600"/>
            </a:pPr>
            <a:r>
              <a:rPr lang="pt-BR" sz="21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CONTROLE DE ACESSO DE EQUIPAMENTOS CRÍTICOS - RFIDAB-CF1 + RFIDAB-MC1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627E16-969A-E3A9-2070-079840F60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  <p:sp>
        <p:nvSpPr>
          <p:cNvPr id="33" name="CaixaDeTexto 56">
            <a:extLst>
              <a:ext uri="{FF2B5EF4-FFF2-40B4-BE49-F238E27FC236}">
                <a16:creationId xmlns:a16="http://schemas.microsoft.com/office/drawing/2014/main" id="{7CC77D93-CAE6-11E6-9A0D-66DF872ECBD4}"/>
              </a:ext>
            </a:extLst>
          </p:cNvPr>
          <p:cNvSpPr/>
          <p:nvPr/>
        </p:nvSpPr>
        <p:spPr>
          <a:xfrm>
            <a:off x="524850" y="4679494"/>
            <a:ext cx="3921620" cy="44494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Interface amigável com gerenciamento de acessos e certificados (NR10, NR35, etc..)</a:t>
            </a:r>
          </a:p>
        </p:txBody>
      </p:sp>
      <p:sp>
        <p:nvSpPr>
          <p:cNvPr id="39" name="CaixaDeTexto 56">
            <a:extLst>
              <a:ext uri="{FF2B5EF4-FFF2-40B4-BE49-F238E27FC236}">
                <a16:creationId xmlns:a16="http://schemas.microsoft.com/office/drawing/2014/main" id="{D4AA3CE6-9F29-F13C-90F9-FC321F05C1AB}"/>
              </a:ext>
            </a:extLst>
          </p:cNvPr>
          <p:cNvSpPr/>
          <p:nvPr/>
        </p:nvSpPr>
        <p:spPr>
          <a:xfrm>
            <a:off x="9280162" y="4667001"/>
            <a:ext cx="1595363" cy="13301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Painel eletrônico para gestão do controle remoto da ponte rolante</a:t>
            </a:r>
          </a:p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com abertura e fechamento inteligente</a:t>
            </a: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C0140ADA-3964-F68A-B9DB-DB0B3DC05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659" y="3969158"/>
            <a:ext cx="2644348" cy="21431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1DA3E4-C7EC-17AD-B17F-5F155B507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36" y="2547603"/>
            <a:ext cx="3806434" cy="215749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ffectLst/>
        </p:spPr>
      </p:pic>
      <p:cxnSp>
        <p:nvCxnSpPr>
          <p:cNvPr id="8" name="Conector de Seta Reta 25">
            <a:extLst>
              <a:ext uri="{FF2B5EF4-FFF2-40B4-BE49-F238E27FC236}">
                <a16:creationId xmlns:a16="http://schemas.microsoft.com/office/drawing/2014/main" id="{39BE258D-0354-B08B-99AB-F4A32F965716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4893136" y="-180352"/>
            <a:ext cx="378072" cy="5077839"/>
          </a:xfrm>
          <a:prstGeom prst="bentConnector2">
            <a:avLst/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sp>
        <p:nvSpPr>
          <p:cNvPr id="9" name="CaixaDeTexto 56">
            <a:extLst>
              <a:ext uri="{FF2B5EF4-FFF2-40B4-BE49-F238E27FC236}">
                <a16:creationId xmlns:a16="http://schemas.microsoft.com/office/drawing/2014/main" id="{228B4874-36A1-473A-7A13-3A4E55B54585}"/>
              </a:ext>
            </a:extLst>
          </p:cNvPr>
          <p:cNvSpPr/>
          <p:nvPr/>
        </p:nvSpPr>
        <p:spPr>
          <a:xfrm>
            <a:off x="4801419" y="1958313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sp>
        <p:nvSpPr>
          <p:cNvPr id="11" name="CaixaDeTexto 56">
            <a:extLst>
              <a:ext uri="{FF2B5EF4-FFF2-40B4-BE49-F238E27FC236}">
                <a16:creationId xmlns:a16="http://schemas.microsoft.com/office/drawing/2014/main" id="{2FB14E54-8351-B5A8-3A18-5A6F94B7F8F5}"/>
              </a:ext>
            </a:extLst>
          </p:cNvPr>
          <p:cNvSpPr/>
          <p:nvPr/>
        </p:nvSpPr>
        <p:spPr>
          <a:xfrm>
            <a:off x="8016906" y="3125059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sp>
        <p:nvSpPr>
          <p:cNvPr id="17" name="CaixaDeTexto 56">
            <a:extLst>
              <a:ext uri="{FF2B5EF4-FFF2-40B4-BE49-F238E27FC236}">
                <a16:creationId xmlns:a16="http://schemas.microsoft.com/office/drawing/2014/main" id="{A458CC6A-21E9-F225-99B3-8939C85DAC77}"/>
              </a:ext>
            </a:extLst>
          </p:cNvPr>
          <p:cNvSpPr/>
          <p:nvPr/>
        </p:nvSpPr>
        <p:spPr>
          <a:xfrm flipH="1">
            <a:off x="4565028" y="5040727"/>
            <a:ext cx="1873747" cy="46661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120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Leitor de crachás RFID 13.7Mhz ou 125Khz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2EF7383-F0F6-4C6A-61C5-77FA64971A35}"/>
              </a:ext>
            </a:extLst>
          </p:cNvPr>
          <p:cNvCxnSpPr>
            <a:cxnSpLocks/>
          </p:cNvCxnSpPr>
          <p:nvPr/>
        </p:nvCxnSpPr>
        <p:spPr>
          <a:xfrm flipH="1" flipV="1">
            <a:off x="8108399" y="2895600"/>
            <a:ext cx="10434" cy="1016408"/>
          </a:xfrm>
          <a:prstGeom prst="straightConnector1">
            <a:avLst/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692689-996B-ED8E-6EE8-D5F37E922AB9}"/>
              </a:ext>
            </a:extLst>
          </p:cNvPr>
          <p:cNvGrpSpPr/>
          <p:nvPr/>
        </p:nvGrpSpPr>
        <p:grpSpPr>
          <a:xfrm>
            <a:off x="7712498" y="3622800"/>
            <a:ext cx="850050" cy="315016"/>
            <a:chOff x="2506753" y="2805911"/>
            <a:chExt cx="1602280" cy="645348"/>
          </a:xfrm>
        </p:grpSpPr>
        <p:pic>
          <p:nvPicPr>
            <p:cNvPr id="24" name="Imagem 17">
              <a:extLst>
                <a:ext uri="{FF2B5EF4-FFF2-40B4-BE49-F238E27FC236}">
                  <a16:creationId xmlns:a16="http://schemas.microsoft.com/office/drawing/2014/main" id="{A8DCF02C-B667-56C9-B5D4-41CFEB258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3317015" y="2916541"/>
              <a:ext cx="792018" cy="52269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2A0CD19-A6BD-08B4-7786-7187999B9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6753" y="2805911"/>
              <a:ext cx="792018" cy="645348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6C3BD3-F32A-D943-55CA-5BBFBD74F093}"/>
              </a:ext>
            </a:extLst>
          </p:cNvPr>
          <p:cNvGrpSpPr/>
          <p:nvPr/>
        </p:nvGrpSpPr>
        <p:grpSpPr>
          <a:xfrm>
            <a:off x="6867011" y="1382060"/>
            <a:ext cx="1789511" cy="1394717"/>
            <a:chOff x="6643342" y="1464880"/>
            <a:chExt cx="1789511" cy="1394717"/>
          </a:xfrm>
        </p:grpSpPr>
        <p:pic>
          <p:nvPicPr>
            <p:cNvPr id="27" name="Imagem 45">
              <a:extLst>
                <a:ext uri="{FF2B5EF4-FFF2-40B4-BE49-F238E27FC236}">
                  <a16:creationId xmlns:a16="http://schemas.microsoft.com/office/drawing/2014/main" id="{53F915D8-7EE1-4B61-B5CD-15DF67DE0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6643342" y="1547160"/>
              <a:ext cx="606548" cy="49580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C628B06F-7671-865E-BC95-F8D74969B8A9}"/>
                </a:ext>
              </a:extLst>
            </p:cNvPr>
            <p:cNvGrpSpPr/>
            <p:nvPr/>
          </p:nvGrpSpPr>
          <p:grpSpPr>
            <a:xfrm>
              <a:off x="7336608" y="1464880"/>
              <a:ext cx="1096245" cy="1394717"/>
              <a:chOff x="8658578" y="862340"/>
              <a:chExt cx="1354600" cy="1873079"/>
            </a:xfrm>
          </p:grpSpPr>
          <p:sp>
            <p:nvSpPr>
              <p:cNvPr id="29" name="CaixaDeTexto 58">
                <a:extLst>
                  <a:ext uri="{FF2B5EF4-FFF2-40B4-BE49-F238E27FC236}">
                    <a16:creationId xmlns:a16="http://schemas.microsoft.com/office/drawing/2014/main" id="{0B65DDF0-2CF5-0D16-DCC3-4C1EF780697A}"/>
                  </a:ext>
                </a:extLst>
              </p:cNvPr>
              <p:cNvSpPr/>
              <p:nvPr/>
            </p:nvSpPr>
            <p:spPr>
              <a:xfrm>
                <a:off x="8733726" y="2173776"/>
                <a:ext cx="1142972" cy="56164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noFill/>
              <a:ln cap="flat">
                <a:noFill/>
                <a:prstDash val="solid"/>
              </a:ln>
            </p:spPr>
            <p:txBody>
              <a:bodyPr vert="horz" wrap="square" lIns="90004" tIns="44997" rIns="90004" bIns="44997" anchor="t" anchorCtr="1" compatLnSpc="0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Arial Narrow" pitchFamily="34"/>
                  </a:defRPr>
                </a:pPr>
                <a:r>
                  <a:rPr lang="pt-BR" sz="1600" i="0" u="none" strike="noStrike" kern="1200" cap="none" spc="0" baseline="0" dirty="0">
                    <a:solidFill>
                      <a:srgbClr val="000000"/>
                    </a:solidFill>
                    <a:uFillTx/>
                    <a:ea typeface="Microsoft YaHei" pitchFamily="2"/>
                    <a:cs typeface="Lucida Sans" pitchFamily="2"/>
                  </a:rPr>
                  <a:t>CLOUD AWS S3</a:t>
                </a:r>
              </a:p>
            </p:txBody>
          </p:sp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D6D28B43-D132-59D1-ACDA-CB51B6B10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58578" y="862340"/>
                <a:ext cx="1354600" cy="1354600"/>
              </a:xfrm>
              <a:prstGeom prst="rect">
                <a:avLst/>
              </a:prstGeom>
            </p:spPr>
          </p:pic>
        </p:grp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1480726-5411-7E40-59A1-F1337476E4AE}"/>
              </a:ext>
            </a:extLst>
          </p:cNvPr>
          <p:cNvGrpSpPr/>
          <p:nvPr/>
        </p:nvGrpSpPr>
        <p:grpSpPr>
          <a:xfrm>
            <a:off x="5785233" y="5344749"/>
            <a:ext cx="1241231" cy="911239"/>
            <a:chOff x="1815339" y="4943580"/>
            <a:chExt cx="1241231" cy="911239"/>
          </a:xfrm>
        </p:grpSpPr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3C2CC0B7-9995-10F1-5DBF-07F3D4E81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15339" y="4943580"/>
              <a:ext cx="1241231" cy="911239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BF3070B3-5DD5-D264-4C21-0500C7EB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378" y="5033467"/>
              <a:ext cx="414695" cy="23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110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l="779" r="841"/>
          <a:stretch/>
        </p:blipFill>
        <p:spPr>
          <a:xfrm rot="10800000">
            <a:off x="-1" y="-39010"/>
            <a:ext cx="12191999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003972" y="704213"/>
            <a:ext cx="10184051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1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CONTROLE DE ACESSO PARA LOCAIS CRÍTICOS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1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RFIDAB-FX2 + TK-101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627E16-969A-E3A9-2070-079840F60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DD48E7-E9B9-F047-8262-FD921E25F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745" y="2965213"/>
            <a:ext cx="3660832" cy="3465691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85BBE568-C4CB-234F-3F4C-50B5B596E53B}"/>
              </a:ext>
            </a:extLst>
          </p:cNvPr>
          <p:cNvGrpSpPr/>
          <p:nvPr/>
        </p:nvGrpSpPr>
        <p:grpSpPr>
          <a:xfrm>
            <a:off x="2980861" y="3602655"/>
            <a:ext cx="1382294" cy="533951"/>
            <a:chOff x="2506753" y="2805911"/>
            <a:chExt cx="1602280" cy="645348"/>
          </a:xfrm>
          <a:solidFill>
            <a:srgbClr val="FFFFFF"/>
          </a:solidFill>
        </p:grpSpPr>
        <p:pic>
          <p:nvPicPr>
            <p:cNvPr id="10" name="Imagem 17">
              <a:extLst>
                <a:ext uri="{FF2B5EF4-FFF2-40B4-BE49-F238E27FC236}">
                  <a16:creationId xmlns:a16="http://schemas.microsoft.com/office/drawing/2014/main" id="{CB806E53-905D-EA4F-A338-F9A1F626F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3317015" y="2916541"/>
              <a:ext cx="792018" cy="522694"/>
            </a:xfrm>
            <a:prstGeom prst="rect">
              <a:avLst/>
            </a:prstGeom>
            <a:grpFill/>
            <a:ln cap="flat">
              <a:noFill/>
            </a:ln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FFF4C407-6CFD-F2C0-5C1D-BBCECB95D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6753" y="2805911"/>
              <a:ext cx="792018" cy="645348"/>
            </a:xfrm>
            <a:prstGeom prst="rect">
              <a:avLst/>
            </a:prstGeom>
            <a:grpFill/>
          </p:spPr>
        </p:pic>
      </p:grpSp>
      <p:sp>
        <p:nvSpPr>
          <p:cNvPr id="13" name="CaixaDeTexto 56">
            <a:extLst>
              <a:ext uri="{FF2B5EF4-FFF2-40B4-BE49-F238E27FC236}">
                <a16:creationId xmlns:a16="http://schemas.microsoft.com/office/drawing/2014/main" id="{858B98AD-E97B-654B-AF59-DE183C83C339}"/>
              </a:ext>
            </a:extLst>
          </p:cNvPr>
          <p:cNvSpPr/>
          <p:nvPr/>
        </p:nvSpPr>
        <p:spPr>
          <a:xfrm>
            <a:off x="-1" y="1641919"/>
            <a:ext cx="3189609" cy="44494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algn="ctr"/>
            <a:r>
              <a:rPr lang="pt-BR" sz="1200" dirty="0">
                <a:solidFill>
                  <a:srgbClr val="666666"/>
                </a:solidFill>
                <a:latin typeface="+mj-lt"/>
                <a:ea typeface="Microsoft YaHei" pitchFamily="2"/>
              </a:rPr>
              <a:t>Exclusiva tranca eletromagnética com corrente para portões de duas bandeiras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C7C86C-B294-52D3-FC2C-61094CE4EB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0" y="1934372"/>
            <a:ext cx="1784929" cy="13394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2BD98F5-D3B3-AE55-C7E5-1373CE91D8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625" t="39991" r="14140"/>
          <a:stretch/>
        </p:blipFill>
        <p:spPr>
          <a:xfrm>
            <a:off x="3021159" y="3057216"/>
            <a:ext cx="5157238" cy="27243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F51F4C1-1D4A-0DB8-29C5-45EE9CF52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0490" y="2079938"/>
            <a:ext cx="2209931" cy="675619"/>
          </a:xfrm>
          <a:prstGeom prst="rect">
            <a:avLst/>
          </a:prstGeom>
        </p:spPr>
      </p:pic>
      <p:cxnSp>
        <p:nvCxnSpPr>
          <p:cNvPr id="16" name="Conector de Seta Reta 25">
            <a:extLst>
              <a:ext uri="{FF2B5EF4-FFF2-40B4-BE49-F238E27FC236}">
                <a16:creationId xmlns:a16="http://schemas.microsoft.com/office/drawing/2014/main" id="{958C4D76-2D46-1D8B-1662-F4F11DC5B04F}"/>
              </a:ext>
            </a:extLst>
          </p:cNvPr>
          <p:cNvCxnSpPr>
            <a:cxnSpLocks/>
          </p:cNvCxnSpPr>
          <p:nvPr/>
        </p:nvCxnSpPr>
        <p:spPr>
          <a:xfrm flipV="1">
            <a:off x="3863445" y="2371435"/>
            <a:ext cx="1178779" cy="1057565"/>
          </a:xfrm>
          <a:prstGeom prst="bentConnector3">
            <a:avLst>
              <a:gd name="adj1" fmla="val -98"/>
            </a:avLst>
          </a:prstGeom>
          <a:noFill/>
          <a:ln w="31683" cap="flat">
            <a:solidFill>
              <a:srgbClr val="000000"/>
            </a:solidFill>
            <a:prstDash val="solid"/>
            <a:miter/>
            <a:headEnd type="none"/>
            <a:tailEnd type="arrow"/>
          </a:ln>
        </p:spPr>
      </p:cxnSp>
      <p:sp>
        <p:nvSpPr>
          <p:cNvPr id="18" name="CaixaDeTexto 56">
            <a:extLst>
              <a:ext uri="{FF2B5EF4-FFF2-40B4-BE49-F238E27FC236}">
                <a16:creationId xmlns:a16="http://schemas.microsoft.com/office/drawing/2014/main" id="{3F3E9320-B9AC-C93E-7224-5C08591EF1C1}"/>
              </a:ext>
            </a:extLst>
          </p:cNvPr>
          <p:cNvSpPr/>
          <p:nvPr/>
        </p:nvSpPr>
        <p:spPr>
          <a:xfrm>
            <a:off x="3038798" y="2768364"/>
            <a:ext cx="924981" cy="278745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SSL: 443</a:t>
            </a:r>
            <a:endParaRPr lang="pt-BR" sz="1200" i="0" u="none" strike="noStrike" kern="1200" cap="none" spc="0" baseline="0" dirty="0">
              <a:solidFill>
                <a:srgbClr val="666666"/>
              </a:solidFill>
              <a:uFillTx/>
              <a:latin typeface="+mj-lt"/>
              <a:ea typeface="Microsoft YaHei" pitchFamily="2"/>
              <a:cs typeface="Lucida Sans" pitchFamily="2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CD5D5DA-C818-E49F-BB34-1D74AF7BAB8F}"/>
              </a:ext>
            </a:extLst>
          </p:cNvPr>
          <p:cNvGrpSpPr/>
          <p:nvPr/>
        </p:nvGrpSpPr>
        <p:grpSpPr>
          <a:xfrm>
            <a:off x="4278648" y="1667825"/>
            <a:ext cx="1789511" cy="1394717"/>
            <a:chOff x="6643342" y="1464880"/>
            <a:chExt cx="1789511" cy="1394717"/>
          </a:xfrm>
        </p:grpSpPr>
        <p:pic>
          <p:nvPicPr>
            <p:cNvPr id="21" name="Imagem 45">
              <a:extLst>
                <a:ext uri="{FF2B5EF4-FFF2-40B4-BE49-F238E27FC236}">
                  <a16:creationId xmlns:a16="http://schemas.microsoft.com/office/drawing/2014/main" id="{69AE64FB-3E4B-1892-A7A5-5FF1ECCB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/>
              <a:alphaModFix/>
            </a:blip>
            <a:srcRect/>
            <a:stretch>
              <a:fillRect/>
            </a:stretch>
          </p:blipFill>
          <p:spPr>
            <a:xfrm>
              <a:off x="6643342" y="1547160"/>
              <a:ext cx="606548" cy="49580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6B31258-8F71-47FA-5FF4-29E06E352711}"/>
                </a:ext>
              </a:extLst>
            </p:cNvPr>
            <p:cNvGrpSpPr/>
            <p:nvPr/>
          </p:nvGrpSpPr>
          <p:grpSpPr>
            <a:xfrm>
              <a:off x="7336608" y="1464880"/>
              <a:ext cx="1096245" cy="1394717"/>
              <a:chOff x="8658578" y="862340"/>
              <a:chExt cx="1354600" cy="1873079"/>
            </a:xfrm>
          </p:grpSpPr>
          <p:sp>
            <p:nvSpPr>
              <p:cNvPr id="23" name="CaixaDeTexto 58">
                <a:extLst>
                  <a:ext uri="{FF2B5EF4-FFF2-40B4-BE49-F238E27FC236}">
                    <a16:creationId xmlns:a16="http://schemas.microsoft.com/office/drawing/2014/main" id="{D554EF3B-B148-B157-5CD4-4C558081ADDF}"/>
                  </a:ext>
                </a:extLst>
              </p:cNvPr>
              <p:cNvSpPr/>
              <p:nvPr/>
            </p:nvSpPr>
            <p:spPr>
              <a:xfrm>
                <a:off x="8733726" y="2173776"/>
                <a:ext cx="1142972" cy="56164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noFill/>
              <a:ln cap="flat">
                <a:noFill/>
                <a:prstDash val="solid"/>
              </a:ln>
            </p:spPr>
            <p:txBody>
              <a:bodyPr vert="horz" wrap="square" lIns="90004" tIns="44997" rIns="90004" bIns="44997" anchor="t" anchorCtr="1" compatLnSpc="0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Arial Narrow" pitchFamily="34"/>
                  </a:defRPr>
                </a:pPr>
                <a:r>
                  <a:rPr lang="pt-BR" sz="1600" i="0" u="none" strike="noStrike" kern="1200" cap="none" spc="0" baseline="0" dirty="0">
                    <a:solidFill>
                      <a:srgbClr val="000000"/>
                    </a:solidFill>
                    <a:uFillTx/>
                    <a:ea typeface="Microsoft YaHei" pitchFamily="2"/>
                    <a:cs typeface="Lucida Sans" pitchFamily="2"/>
                  </a:rPr>
                  <a:t>CLOUD AWS S3</a:t>
                </a:r>
              </a:p>
            </p:txBody>
          </p:sp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646958F2-E3DC-0D41-3AE1-D860C4030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58578" y="862340"/>
                <a:ext cx="1354600" cy="1354600"/>
              </a:xfrm>
              <a:prstGeom prst="rect">
                <a:avLst/>
              </a:prstGeom>
            </p:spPr>
          </p:pic>
        </p:grpSp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D773459E-B05D-7B85-4B77-1C9BEB8E8362}"/>
              </a:ext>
            </a:extLst>
          </p:cNvPr>
          <p:cNvSpPr/>
          <p:nvPr/>
        </p:nvSpPr>
        <p:spPr>
          <a:xfrm>
            <a:off x="3322499" y="3376248"/>
            <a:ext cx="1068046" cy="48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9CD6ED6-B29A-0559-10D4-FF2B202BEC1D}"/>
              </a:ext>
            </a:extLst>
          </p:cNvPr>
          <p:cNvGrpSpPr/>
          <p:nvPr/>
        </p:nvGrpSpPr>
        <p:grpSpPr>
          <a:xfrm>
            <a:off x="3467749" y="3408730"/>
            <a:ext cx="850050" cy="315016"/>
            <a:chOff x="2506753" y="2805911"/>
            <a:chExt cx="1602280" cy="645348"/>
          </a:xfrm>
        </p:grpSpPr>
        <p:pic>
          <p:nvPicPr>
            <p:cNvPr id="29" name="Imagem 17">
              <a:extLst>
                <a:ext uri="{FF2B5EF4-FFF2-40B4-BE49-F238E27FC236}">
                  <a16:creationId xmlns:a16="http://schemas.microsoft.com/office/drawing/2014/main" id="{F9890000-70CC-3DB6-6033-335BE50AF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3317015" y="2916541"/>
              <a:ext cx="792018" cy="52269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F9C474A1-A725-901B-8186-0995ED86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6753" y="2805911"/>
              <a:ext cx="792018" cy="645348"/>
            </a:xfrm>
            <a:prstGeom prst="rect">
              <a:avLst/>
            </a:prstGeom>
          </p:spPr>
        </p:pic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F2A2853D-18B7-B4B4-8D07-0C45CB0F0B48}"/>
              </a:ext>
            </a:extLst>
          </p:cNvPr>
          <p:cNvGrpSpPr/>
          <p:nvPr/>
        </p:nvGrpSpPr>
        <p:grpSpPr>
          <a:xfrm>
            <a:off x="1815339" y="4943580"/>
            <a:ext cx="1241231" cy="911239"/>
            <a:chOff x="1815339" y="4943580"/>
            <a:chExt cx="1241231" cy="911239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E0790104-2D29-FB96-C2B3-076A1925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15339" y="4943580"/>
              <a:ext cx="1241231" cy="911239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3FEBD248-7AFD-7A77-5644-9A37649C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378" y="5033467"/>
              <a:ext cx="414695" cy="230312"/>
            </a:xfrm>
            <a:prstGeom prst="rect">
              <a:avLst/>
            </a:prstGeom>
          </p:spPr>
        </p:pic>
      </p:grpSp>
      <p:sp>
        <p:nvSpPr>
          <p:cNvPr id="36" name="CaixaDeTexto 56">
            <a:extLst>
              <a:ext uri="{FF2B5EF4-FFF2-40B4-BE49-F238E27FC236}">
                <a16:creationId xmlns:a16="http://schemas.microsoft.com/office/drawing/2014/main" id="{A118834F-2972-1DF3-64B9-90C645AA5709}"/>
              </a:ext>
            </a:extLst>
          </p:cNvPr>
          <p:cNvSpPr/>
          <p:nvPr/>
        </p:nvSpPr>
        <p:spPr>
          <a:xfrm flipH="1">
            <a:off x="817042" y="4625736"/>
            <a:ext cx="1873747" cy="44494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666666"/>
                </a:solidFill>
                <a:uFillTx/>
                <a:latin typeface="Arial Narrow" pitchFamily="34"/>
              </a:defRPr>
            </a:pPr>
            <a:r>
              <a:rPr lang="pt-BR" sz="1200" i="0" u="none" strike="noStrike" kern="1200" cap="none" spc="0" baseline="0" dirty="0">
                <a:solidFill>
                  <a:srgbClr val="666666"/>
                </a:solidFill>
                <a:uFillTx/>
                <a:latin typeface="+mj-lt"/>
                <a:ea typeface="Microsoft YaHei" pitchFamily="2"/>
                <a:cs typeface="Lucida Sans" pitchFamily="2"/>
              </a:rPr>
              <a:t>Leitor RFID 13.7Mhz ou 125Khz</a:t>
            </a:r>
          </a:p>
        </p:txBody>
      </p:sp>
      <p:sp>
        <p:nvSpPr>
          <p:cNvPr id="5" name="Google Shape;103;p2">
            <a:extLst>
              <a:ext uri="{FF2B5EF4-FFF2-40B4-BE49-F238E27FC236}">
                <a16:creationId xmlns:a16="http://schemas.microsoft.com/office/drawing/2014/main" id="{187959AB-12B0-E855-D7EB-9EB4E5F827FD}"/>
              </a:ext>
            </a:extLst>
          </p:cNvPr>
          <p:cNvSpPr/>
          <p:nvPr/>
        </p:nvSpPr>
        <p:spPr>
          <a:xfrm>
            <a:off x="4137135" y="-138930"/>
            <a:ext cx="3917726" cy="869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SOLUÇÕES IGFTECH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613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fc0d957b23_3_42"/>
          <p:cNvPicPr preferRelativeResize="0"/>
          <p:nvPr/>
        </p:nvPicPr>
        <p:blipFill rotWithShape="1">
          <a:blip r:embed="rId3">
            <a:alphaModFix/>
          </a:blip>
          <a:srcRect l="777" r="846"/>
          <a:stretch/>
        </p:blipFill>
        <p:spPr>
          <a:xfrm rot="10800000">
            <a:off x="1" y="-39010"/>
            <a:ext cx="12191997" cy="67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fc0d957b23_3_42"/>
          <p:cNvSpPr/>
          <p:nvPr/>
        </p:nvSpPr>
        <p:spPr>
          <a:xfrm rot="10800000" flipH="1">
            <a:off x="0" y="6430904"/>
            <a:ext cx="12192000" cy="435600"/>
          </a:xfrm>
          <a:prstGeom prst="rect">
            <a:avLst/>
          </a:prstGeom>
          <a:gradFill>
            <a:gsLst>
              <a:gs pos="0">
                <a:srgbClr val="FFFFFF"/>
              </a:gs>
              <a:gs pos="17500">
                <a:srgbClr val="FFFFFF"/>
              </a:gs>
              <a:gs pos="35000">
                <a:srgbClr val="FFFFFF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fc0d957b23_3_42"/>
          <p:cNvSpPr/>
          <p:nvPr/>
        </p:nvSpPr>
        <p:spPr>
          <a:xfrm>
            <a:off x="4555682" y="-135435"/>
            <a:ext cx="2460937" cy="67561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 DESAFIO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6094C1-93E3-CAE3-F908-F6FC75BF8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744" y="869393"/>
            <a:ext cx="8510512" cy="53037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2DAE34A-C6B4-0C16-67FC-0DE7CB71B2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359" r="46029"/>
          <a:stretch/>
        </p:blipFill>
        <p:spPr>
          <a:xfrm>
            <a:off x="5786151" y="6293666"/>
            <a:ext cx="619698" cy="4764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1095</Words>
  <Application>Microsoft Office PowerPoint</Application>
  <PresentationFormat>Widescreen</PresentationFormat>
  <Paragraphs>99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Calibri</vt:lpstr>
      <vt:lpstr>Microsoft YaHei</vt:lpstr>
      <vt:lpstr>Arial</vt:lpstr>
      <vt:lpstr>Quattrocento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Fernando Gilberti</dc:creator>
  <cp:lastModifiedBy>Leandro Luiz do E S</cp:lastModifiedBy>
  <cp:revision>29</cp:revision>
  <dcterms:created xsi:type="dcterms:W3CDTF">2019-03-20T20:33:51Z</dcterms:created>
  <dcterms:modified xsi:type="dcterms:W3CDTF">2025-09-07T15:08:04Z</dcterms:modified>
</cp:coreProperties>
</file>